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147347730" r:id="rId5"/>
    <p:sldId id="2147347732" r:id="rId6"/>
    <p:sldId id="1406" r:id="rId7"/>
    <p:sldId id="1400" r:id="rId8"/>
    <p:sldId id="1401" r:id="rId9"/>
    <p:sldId id="1402" r:id="rId10"/>
    <p:sldId id="1403" r:id="rId11"/>
    <p:sldId id="1404" r:id="rId12"/>
    <p:sldId id="1405" r:id="rId13"/>
    <p:sldId id="1408" r:id="rId14"/>
    <p:sldId id="1409" r:id="rId15"/>
    <p:sldId id="1410" r:id="rId16"/>
    <p:sldId id="2147347669" r:id="rId17"/>
  </p:sldIdLst>
  <p:sldSz cx="18288000" cy="10287000"/>
  <p:notesSz cx="6858000" cy="9144000"/>
  <p:embeddedFontLst>
    <p:embeddedFont>
      <p:font typeface="Gotham" panose="020B0604020202020204" charset="0"/>
      <p:regular r:id="rId19"/>
    </p:embeddedFont>
    <p:embeddedFont>
      <p:font typeface="Gotham Bold" panose="020B0604020202020204" charset="0"/>
      <p:regular r:id="rId20"/>
    </p:embeddedFont>
    <p:embeddedFont>
      <p:font typeface="Montserrat" panose="00000500000000000000"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13E"/>
    <a:srgbClr val="FFFFFF"/>
    <a:srgbClr val="009900"/>
    <a:srgbClr val="984807"/>
    <a:srgbClr val="376092"/>
    <a:srgbClr val="4F81BD"/>
    <a:srgbClr val="FDF8CC"/>
    <a:srgbClr val="FF6600"/>
    <a:srgbClr val="086A35"/>
    <a:srgbClr val="D7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64" autoAdjust="0"/>
    <p:restoredTop sz="94660"/>
  </p:normalViewPr>
  <p:slideViewPr>
    <p:cSldViewPr snapToGrid="0">
      <p:cViewPr varScale="1">
        <p:scale>
          <a:sx n="37" d="100"/>
          <a:sy n="37" d="100"/>
        </p:scale>
        <p:origin x="72" y="115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14E91-CB5F-4F57-8E37-1933E4B28189}" type="datetimeFigureOut">
              <a:rPr lang="en-HK" smtClean="0"/>
              <a:t>24/2/2025</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A60D2-5E36-4BBC-A1C4-D40136EE2CC8}" type="slidenum">
              <a:rPr lang="en-HK" smtClean="0"/>
              <a:t>‹#›</a:t>
            </a:fld>
            <a:endParaRPr lang="en-HK"/>
          </a:p>
        </p:txBody>
      </p:sp>
    </p:spTree>
    <p:extLst>
      <p:ext uri="{BB962C8B-B14F-4D97-AF65-F5344CB8AC3E}">
        <p14:creationId xmlns:p14="http://schemas.microsoft.com/office/powerpoint/2010/main" val="24754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2CC3-F70C-E55D-E0DF-08E9E7DC0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575BC-BA87-7445-184C-AED417145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9486B-F9E6-576F-2600-10187D7E55DB}"/>
              </a:ext>
            </a:extLst>
          </p:cNvPr>
          <p:cNvSpPr>
            <a:spLocks noGrp="1"/>
          </p:cNvSpPr>
          <p:nvPr>
            <p:ph type="body" idx="1"/>
          </p:nvPr>
        </p:nvSpPr>
        <p:spPr/>
        <p:txBody>
          <a:bodyPr/>
          <a:lstStyle/>
          <a:p>
            <a:endParaRPr lang="en-HK"/>
          </a:p>
        </p:txBody>
      </p:sp>
      <p:sp>
        <p:nvSpPr>
          <p:cNvPr id="4" name="Slide Number Placeholder 3">
            <a:extLst>
              <a:ext uri="{FF2B5EF4-FFF2-40B4-BE49-F238E27FC236}">
                <a16:creationId xmlns:a16="http://schemas.microsoft.com/office/drawing/2014/main" id="{08B589EF-A825-F8F3-D6F3-E984E7CD05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A60D2-5E36-4BBC-A1C4-D40136EE2CC8}" type="slidenum">
              <a:rPr kumimoji="0" lang="en-H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H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912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31A4484B-6550-4F02-A70F-414BA61E2FA2}" type="slidenum">
              <a:rPr lang="en-HK" smtClean="0"/>
              <a:t>13</a:t>
            </a:fld>
            <a:endParaRPr lang="en-HK"/>
          </a:p>
        </p:txBody>
      </p:sp>
    </p:spTree>
    <p:extLst>
      <p:ext uri="{BB962C8B-B14F-4D97-AF65-F5344CB8AC3E}">
        <p14:creationId xmlns:p14="http://schemas.microsoft.com/office/powerpoint/2010/main" val="153709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1228601" y="946146"/>
            <a:ext cx="15831000" cy="252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7"/>
          <p:cNvSpPr txBox="1">
            <a:spLocks noGrp="1"/>
          </p:cNvSpPr>
          <p:nvPr>
            <p:ph type="title" idx="2" hasCustomPrompt="1"/>
          </p:nvPr>
        </p:nvSpPr>
        <p:spPr>
          <a:xfrm>
            <a:off x="12645168" y="4257168"/>
            <a:ext cx="3463200" cy="119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14000">
                <a:solidFill>
                  <a:schemeClr val="accent6"/>
                </a:solidFill>
              </a:defRPr>
            </a:lvl1pPr>
            <a:lvl2pPr lvl="1" algn="ctr" rtl="0">
              <a:spcBef>
                <a:spcPts val="0"/>
              </a:spcBef>
              <a:spcAft>
                <a:spcPts val="0"/>
              </a:spcAft>
              <a:buClr>
                <a:schemeClr val="accent4"/>
              </a:buClr>
              <a:buSzPts val="4800"/>
              <a:buNone/>
              <a:defRPr sz="9600">
                <a:solidFill>
                  <a:schemeClr val="accent4"/>
                </a:solidFill>
              </a:defRPr>
            </a:lvl2pPr>
            <a:lvl3pPr lvl="2" algn="ctr" rtl="0">
              <a:spcBef>
                <a:spcPts val="0"/>
              </a:spcBef>
              <a:spcAft>
                <a:spcPts val="0"/>
              </a:spcAft>
              <a:buClr>
                <a:schemeClr val="accent4"/>
              </a:buClr>
              <a:buSzPts val="4800"/>
              <a:buNone/>
              <a:defRPr sz="9600">
                <a:solidFill>
                  <a:schemeClr val="accent4"/>
                </a:solidFill>
              </a:defRPr>
            </a:lvl3pPr>
            <a:lvl4pPr lvl="3" algn="ctr" rtl="0">
              <a:spcBef>
                <a:spcPts val="0"/>
              </a:spcBef>
              <a:spcAft>
                <a:spcPts val="0"/>
              </a:spcAft>
              <a:buClr>
                <a:schemeClr val="accent4"/>
              </a:buClr>
              <a:buSzPts val="4800"/>
              <a:buNone/>
              <a:defRPr sz="9600">
                <a:solidFill>
                  <a:schemeClr val="accent4"/>
                </a:solidFill>
              </a:defRPr>
            </a:lvl4pPr>
            <a:lvl5pPr lvl="4" algn="ctr" rtl="0">
              <a:spcBef>
                <a:spcPts val="0"/>
              </a:spcBef>
              <a:spcAft>
                <a:spcPts val="0"/>
              </a:spcAft>
              <a:buClr>
                <a:schemeClr val="accent4"/>
              </a:buClr>
              <a:buSzPts val="4800"/>
              <a:buNone/>
              <a:defRPr sz="9600">
                <a:solidFill>
                  <a:schemeClr val="accent4"/>
                </a:solidFill>
              </a:defRPr>
            </a:lvl5pPr>
            <a:lvl6pPr lvl="5" algn="ctr" rtl="0">
              <a:spcBef>
                <a:spcPts val="0"/>
              </a:spcBef>
              <a:spcAft>
                <a:spcPts val="0"/>
              </a:spcAft>
              <a:buClr>
                <a:schemeClr val="accent4"/>
              </a:buClr>
              <a:buSzPts val="4800"/>
              <a:buNone/>
              <a:defRPr sz="9600">
                <a:solidFill>
                  <a:schemeClr val="accent4"/>
                </a:solidFill>
              </a:defRPr>
            </a:lvl6pPr>
            <a:lvl7pPr lvl="6" algn="ctr" rtl="0">
              <a:spcBef>
                <a:spcPts val="0"/>
              </a:spcBef>
              <a:spcAft>
                <a:spcPts val="0"/>
              </a:spcAft>
              <a:buClr>
                <a:schemeClr val="accent4"/>
              </a:buClr>
              <a:buSzPts val="4800"/>
              <a:buNone/>
              <a:defRPr sz="9600">
                <a:solidFill>
                  <a:schemeClr val="accent4"/>
                </a:solidFill>
              </a:defRPr>
            </a:lvl7pPr>
            <a:lvl8pPr lvl="7" algn="ctr" rtl="0">
              <a:spcBef>
                <a:spcPts val="0"/>
              </a:spcBef>
              <a:spcAft>
                <a:spcPts val="0"/>
              </a:spcAft>
              <a:buClr>
                <a:schemeClr val="accent4"/>
              </a:buClr>
              <a:buSzPts val="4800"/>
              <a:buNone/>
              <a:defRPr sz="9600">
                <a:solidFill>
                  <a:schemeClr val="accent4"/>
                </a:solidFill>
              </a:defRPr>
            </a:lvl8pPr>
            <a:lvl9pPr lvl="8" algn="ctr" rtl="0">
              <a:spcBef>
                <a:spcPts val="0"/>
              </a:spcBef>
              <a:spcAft>
                <a:spcPts val="0"/>
              </a:spcAft>
              <a:buClr>
                <a:schemeClr val="accent4"/>
              </a:buClr>
              <a:buSzPts val="4800"/>
              <a:buNone/>
              <a:defRPr sz="9600">
                <a:solidFill>
                  <a:schemeClr val="accent4"/>
                </a:solidFill>
              </a:defRPr>
            </a:lvl9pPr>
          </a:lstStyle>
          <a:p>
            <a:r>
              <a:t>xx%</a:t>
            </a:r>
          </a:p>
        </p:txBody>
      </p:sp>
      <p:sp>
        <p:nvSpPr>
          <p:cNvPr id="208" name="Google Shape;208;p17"/>
          <p:cNvSpPr txBox="1">
            <a:spLocks noGrp="1"/>
          </p:cNvSpPr>
          <p:nvPr>
            <p:ph type="subTitle" idx="1"/>
          </p:nvPr>
        </p:nvSpPr>
        <p:spPr>
          <a:xfrm>
            <a:off x="12726450" y="5690700"/>
            <a:ext cx="3300600" cy="204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7"/>
          <p:cNvSpPr txBox="1">
            <a:spLocks noGrp="1"/>
          </p:cNvSpPr>
          <p:nvPr>
            <p:ph type="title" idx="3" hasCustomPrompt="1"/>
          </p:nvPr>
        </p:nvSpPr>
        <p:spPr>
          <a:xfrm>
            <a:off x="2179928" y="4257168"/>
            <a:ext cx="3463200" cy="1195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14000">
                <a:solidFill>
                  <a:schemeClr val="accent6"/>
                </a:solidFill>
              </a:defRPr>
            </a:lvl1pPr>
            <a:lvl2pPr lvl="1" algn="ctr" rtl="0">
              <a:spcBef>
                <a:spcPts val="0"/>
              </a:spcBef>
              <a:spcAft>
                <a:spcPts val="0"/>
              </a:spcAft>
              <a:buClr>
                <a:schemeClr val="accent4"/>
              </a:buClr>
              <a:buSzPts val="4800"/>
              <a:buNone/>
              <a:defRPr sz="9600">
                <a:solidFill>
                  <a:schemeClr val="accent4"/>
                </a:solidFill>
              </a:defRPr>
            </a:lvl2pPr>
            <a:lvl3pPr lvl="2" algn="ctr" rtl="0">
              <a:spcBef>
                <a:spcPts val="0"/>
              </a:spcBef>
              <a:spcAft>
                <a:spcPts val="0"/>
              </a:spcAft>
              <a:buClr>
                <a:schemeClr val="accent4"/>
              </a:buClr>
              <a:buSzPts val="4800"/>
              <a:buNone/>
              <a:defRPr sz="9600">
                <a:solidFill>
                  <a:schemeClr val="accent4"/>
                </a:solidFill>
              </a:defRPr>
            </a:lvl3pPr>
            <a:lvl4pPr lvl="3" algn="ctr" rtl="0">
              <a:spcBef>
                <a:spcPts val="0"/>
              </a:spcBef>
              <a:spcAft>
                <a:spcPts val="0"/>
              </a:spcAft>
              <a:buClr>
                <a:schemeClr val="accent4"/>
              </a:buClr>
              <a:buSzPts val="4800"/>
              <a:buNone/>
              <a:defRPr sz="9600">
                <a:solidFill>
                  <a:schemeClr val="accent4"/>
                </a:solidFill>
              </a:defRPr>
            </a:lvl4pPr>
            <a:lvl5pPr lvl="4" algn="ctr" rtl="0">
              <a:spcBef>
                <a:spcPts val="0"/>
              </a:spcBef>
              <a:spcAft>
                <a:spcPts val="0"/>
              </a:spcAft>
              <a:buClr>
                <a:schemeClr val="accent4"/>
              </a:buClr>
              <a:buSzPts val="4800"/>
              <a:buNone/>
              <a:defRPr sz="9600">
                <a:solidFill>
                  <a:schemeClr val="accent4"/>
                </a:solidFill>
              </a:defRPr>
            </a:lvl5pPr>
            <a:lvl6pPr lvl="5" algn="ctr" rtl="0">
              <a:spcBef>
                <a:spcPts val="0"/>
              </a:spcBef>
              <a:spcAft>
                <a:spcPts val="0"/>
              </a:spcAft>
              <a:buClr>
                <a:schemeClr val="accent4"/>
              </a:buClr>
              <a:buSzPts val="4800"/>
              <a:buNone/>
              <a:defRPr sz="9600">
                <a:solidFill>
                  <a:schemeClr val="accent4"/>
                </a:solidFill>
              </a:defRPr>
            </a:lvl6pPr>
            <a:lvl7pPr lvl="6" algn="ctr" rtl="0">
              <a:spcBef>
                <a:spcPts val="0"/>
              </a:spcBef>
              <a:spcAft>
                <a:spcPts val="0"/>
              </a:spcAft>
              <a:buClr>
                <a:schemeClr val="accent4"/>
              </a:buClr>
              <a:buSzPts val="4800"/>
              <a:buNone/>
              <a:defRPr sz="9600">
                <a:solidFill>
                  <a:schemeClr val="accent4"/>
                </a:solidFill>
              </a:defRPr>
            </a:lvl7pPr>
            <a:lvl8pPr lvl="7" algn="ctr" rtl="0">
              <a:spcBef>
                <a:spcPts val="0"/>
              </a:spcBef>
              <a:spcAft>
                <a:spcPts val="0"/>
              </a:spcAft>
              <a:buClr>
                <a:schemeClr val="accent4"/>
              </a:buClr>
              <a:buSzPts val="4800"/>
              <a:buNone/>
              <a:defRPr sz="9600">
                <a:solidFill>
                  <a:schemeClr val="accent4"/>
                </a:solidFill>
              </a:defRPr>
            </a:lvl8pPr>
            <a:lvl9pPr lvl="8" algn="ctr" rtl="0">
              <a:spcBef>
                <a:spcPts val="0"/>
              </a:spcBef>
              <a:spcAft>
                <a:spcPts val="0"/>
              </a:spcAft>
              <a:buClr>
                <a:schemeClr val="accent4"/>
              </a:buClr>
              <a:buSzPts val="4800"/>
              <a:buNone/>
              <a:defRPr sz="9600">
                <a:solidFill>
                  <a:schemeClr val="accent4"/>
                </a:solidFill>
              </a:defRPr>
            </a:lvl9pPr>
          </a:lstStyle>
          <a:p>
            <a:r>
              <a:t>xx%</a:t>
            </a:r>
          </a:p>
        </p:txBody>
      </p:sp>
      <p:sp>
        <p:nvSpPr>
          <p:cNvPr id="210" name="Google Shape;210;p17"/>
          <p:cNvSpPr txBox="1">
            <a:spLocks noGrp="1"/>
          </p:cNvSpPr>
          <p:nvPr>
            <p:ph type="subTitle" idx="4"/>
          </p:nvPr>
        </p:nvSpPr>
        <p:spPr>
          <a:xfrm>
            <a:off x="2259800" y="5690700"/>
            <a:ext cx="3300600" cy="204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1" name="Google Shape;211;p17"/>
          <p:cNvGrpSpPr/>
          <p:nvPr/>
        </p:nvGrpSpPr>
        <p:grpSpPr>
          <a:xfrm>
            <a:off x="1144460" y="1437001"/>
            <a:ext cx="16323210" cy="1141253"/>
            <a:chOff x="572229" y="718500"/>
            <a:chExt cx="8161605" cy="570626"/>
          </a:xfrm>
        </p:grpSpPr>
        <p:sp>
          <p:nvSpPr>
            <p:cNvPr id="212" name="Google Shape;212;p17"/>
            <p:cNvSpPr/>
            <p:nvPr/>
          </p:nvSpPr>
          <p:spPr>
            <a:xfrm>
              <a:off x="905304" y="1119927"/>
              <a:ext cx="199229" cy="148422"/>
            </a:xfrm>
            <a:custGeom>
              <a:avLst/>
              <a:gdLst/>
              <a:ahLst/>
              <a:cxnLst/>
              <a:rect l="l" t="t" r="r" b="b"/>
              <a:pathLst>
                <a:path w="6223" h="4636" extrusionOk="0">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17"/>
            <p:cNvSpPr/>
            <p:nvPr/>
          </p:nvSpPr>
          <p:spPr>
            <a:xfrm>
              <a:off x="911867" y="1099886"/>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17"/>
            <p:cNvSpPr/>
            <p:nvPr/>
          </p:nvSpPr>
          <p:spPr>
            <a:xfrm>
              <a:off x="987901" y="1149540"/>
              <a:ext cx="69985" cy="28781"/>
            </a:xfrm>
            <a:custGeom>
              <a:avLst/>
              <a:gdLst/>
              <a:ahLst/>
              <a:cxnLst/>
              <a:rect l="l" t="t" r="r" b="b"/>
              <a:pathLst>
                <a:path w="2186" h="899" extrusionOk="0">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17"/>
            <p:cNvSpPr/>
            <p:nvPr/>
          </p:nvSpPr>
          <p:spPr>
            <a:xfrm>
              <a:off x="8215487" y="1091306"/>
              <a:ext cx="198973" cy="148486"/>
            </a:xfrm>
            <a:custGeom>
              <a:avLst/>
              <a:gdLst/>
              <a:ahLst/>
              <a:cxnLst/>
              <a:rect l="l" t="t" r="r" b="b"/>
              <a:pathLst>
                <a:path w="6215" h="4638" extrusionOk="0">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17"/>
            <p:cNvSpPr/>
            <p:nvPr/>
          </p:nvSpPr>
          <p:spPr>
            <a:xfrm>
              <a:off x="8221794" y="1069472"/>
              <a:ext cx="203807" cy="189241"/>
            </a:xfrm>
            <a:custGeom>
              <a:avLst/>
              <a:gdLst/>
              <a:ahLst/>
              <a:cxnLst/>
              <a:rect l="l" t="t" r="r" b="b"/>
              <a:pathLst>
                <a:path w="6366" h="5911" extrusionOk="0">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17"/>
            <p:cNvSpPr/>
            <p:nvPr/>
          </p:nvSpPr>
          <p:spPr>
            <a:xfrm>
              <a:off x="8297827" y="1120151"/>
              <a:ext cx="68960" cy="28781"/>
            </a:xfrm>
            <a:custGeom>
              <a:avLst/>
              <a:gdLst/>
              <a:ahLst/>
              <a:cxnLst/>
              <a:rect l="l" t="t" r="r" b="b"/>
              <a:pathLst>
                <a:path w="2154" h="899" extrusionOk="0">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17"/>
            <p:cNvSpPr/>
            <p:nvPr/>
          </p:nvSpPr>
          <p:spPr>
            <a:xfrm>
              <a:off x="8521767" y="894610"/>
              <a:ext cx="199902" cy="148486"/>
            </a:xfrm>
            <a:custGeom>
              <a:avLst/>
              <a:gdLst/>
              <a:ahLst/>
              <a:cxnLst/>
              <a:rect l="l" t="t" r="r" b="b"/>
              <a:pathLst>
                <a:path w="6244" h="4638" extrusionOk="0">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17"/>
            <p:cNvSpPr/>
            <p:nvPr/>
          </p:nvSpPr>
          <p:spPr>
            <a:xfrm>
              <a:off x="8529002" y="873289"/>
              <a:ext cx="204832" cy="189433"/>
            </a:xfrm>
            <a:custGeom>
              <a:avLst/>
              <a:gdLst/>
              <a:ahLst/>
              <a:cxnLst/>
              <a:rect l="l" t="t" r="r" b="b"/>
              <a:pathLst>
                <a:path w="6398" h="5917" extrusionOk="0">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17"/>
            <p:cNvSpPr/>
            <p:nvPr/>
          </p:nvSpPr>
          <p:spPr>
            <a:xfrm>
              <a:off x="8604011" y="923839"/>
              <a:ext cx="69985" cy="28878"/>
            </a:xfrm>
            <a:custGeom>
              <a:avLst/>
              <a:gdLst/>
              <a:ahLst/>
              <a:cxnLst/>
              <a:rect l="l" t="t" r="r" b="b"/>
              <a:pathLst>
                <a:path w="2186" h="902" extrusionOk="0">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17"/>
            <p:cNvSpPr/>
            <p:nvPr/>
          </p:nvSpPr>
          <p:spPr>
            <a:xfrm>
              <a:off x="572229" y="718500"/>
              <a:ext cx="273760" cy="249205"/>
            </a:xfrm>
            <a:custGeom>
              <a:avLst/>
              <a:gdLst/>
              <a:ahLst/>
              <a:cxnLst/>
              <a:rect l="l" t="t" r="r" b="b"/>
              <a:pathLst>
                <a:path w="8551" h="7784" extrusionOk="0">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17"/>
            <p:cNvSpPr/>
            <p:nvPr/>
          </p:nvSpPr>
          <p:spPr>
            <a:xfrm>
              <a:off x="635072" y="784545"/>
              <a:ext cx="51736" cy="104913"/>
            </a:xfrm>
            <a:custGeom>
              <a:avLst/>
              <a:gdLst/>
              <a:ahLst/>
              <a:cxnLst/>
              <a:rect l="l" t="t" r="r" b="b"/>
              <a:pathLst>
                <a:path w="1616" h="3277" extrusionOk="0">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17"/>
            <p:cNvSpPr/>
            <p:nvPr/>
          </p:nvSpPr>
          <p:spPr>
            <a:xfrm>
              <a:off x="595631" y="739597"/>
              <a:ext cx="231084" cy="208770"/>
            </a:xfrm>
            <a:custGeom>
              <a:avLst/>
              <a:gdLst/>
              <a:ahLst/>
              <a:cxnLst/>
              <a:rect l="l" t="t" r="r" b="b"/>
              <a:pathLst>
                <a:path w="7218" h="6521" extrusionOk="0">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17"/>
            <p:cNvSpPr/>
            <p:nvPr/>
          </p:nvSpPr>
          <p:spPr>
            <a:xfrm>
              <a:off x="8062619" y="718500"/>
              <a:ext cx="273760" cy="249205"/>
            </a:xfrm>
            <a:custGeom>
              <a:avLst/>
              <a:gdLst/>
              <a:ahLst/>
              <a:cxnLst/>
              <a:rect l="l" t="t" r="r" b="b"/>
              <a:pathLst>
                <a:path w="8551" h="7784" extrusionOk="0">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17"/>
            <p:cNvSpPr/>
            <p:nvPr/>
          </p:nvSpPr>
          <p:spPr>
            <a:xfrm>
              <a:off x="8126487" y="784545"/>
              <a:ext cx="51736" cy="104913"/>
            </a:xfrm>
            <a:custGeom>
              <a:avLst/>
              <a:gdLst/>
              <a:ahLst/>
              <a:cxnLst/>
              <a:rect l="l" t="t" r="r" b="b"/>
              <a:pathLst>
                <a:path w="1616" h="3277" extrusionOk="0">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17"/>
            <p:cNvSpPr/>
            <p:nvPr/>
          </p:nvSpPr>
          <p:spPr>
            <a:xfrm>
              <a:off x="8087046" y="739597"/>
              <a:ext cx="231084" cy="208770"/>
            </a:xfrm>
            <a:custGeom>
              <a:avLst/>
              <a:gdLst/>
              <a:ahLst/>
              <a:cxnLst/>
              <a:rect l="l" t="t" r="r" b="b"/>
              <a:pathLst>
                <a:path w="7218" h="6521" extrusionOk="0">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74821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_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65129" y="217984"/>
            <a:ext cx="17280129" cy="1087676"/>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sp>
        <p:nvSpPr>
          <p:cNvPr id="3" name="Text Placeholder 2"/>
          <p:cNvSpPr>
            <a:spLocks noGrp="1"/>
          </p:cNvSpPr>
          <p:nvPr>
            <p:ph type="body" sz="quarter" idx="10" hasCustomPrompt="1"/>
          </p:nvPr>
        </p:nvSpPr>
        <p:spPr>
          <a:xfrm>
            <a:off x="765129" y="1529954"/>
            <a:ext cx="17280129" cy="8177213"/>
          </a:xfrm>
        </p:spPr>
        <p:txBody>
          <a:bodyPr/>
          <a:lstStyle>
            <a:lvl1pPr marL="342833" indent="-342833">
              <a:buFontTx/>
              <a:buBlip>
                <a:blip r:embed="rId2"/>
              </a:buBlip>
              <a:defRPr>
                <a:latin typeface="+mn-lt"/>
              </a:defRPr>
            </a:lvl1pPr>
            <a:lvl2pPr marL="1028495" indent="-342833">
              <a:buFontTx/>
              <a:buBlip>
                <a:blip r:embed="rId2"/>
              </a:buBlip>
              <a:defRPr>
                <a:latin typeface="+mn-lt"/>
              </a:defRPr>
            </a:lvl2pPr>
            <a:lvl3pPr marL="1714158" indent="-342833">
              <a:buFontTx/>
              <a:buBlip>
                <a:blip r:embed="rId2"/>
              </a:buBlip>
              <a:defRPr>
                <a:latin typeface="+mn-lt"/>
              </a:defRPr>
            </a:lvl3pPr>
            <a:lvl4pPr marL="2399820" indent="-342833">
              <a:buFontTx/>
              <a:buBlip>
                <a:blip r:embed="rId2"/>
              </a:buBlip>
              <a:defRPr>
                <a:latin typeface="+mn-lt"/>
              </a:defRPr>
            </a:lvl4pPr>
            <a:lvl5pPr marL="3085484" indent="-342833">
              <a:buFontTx/>
              <a:buBlip>
                <a:blip r:embed="rId2"/>
              </a:buBlip>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554062" y="9945083"/>
            <a:ext cx="174911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30449" y="9985632"/>
            <a:ext cx="17039096" cy="276999"/>
          </a:xfrm>
          <a:prstGeom prst="rect">
            <a:avLst/>
          </a:prstGeom>
          <a:noFill/>
        </p:spPr>
        <p:txBody>
          <a:bodyPr wrap="square" rtlCol="0">
            <a:spAutoFit/>
          </a:bodyPr>
          <a:lstStyle/>
          <a:p>
            <a:r>
              <a:rPr lang="en-US" sz="12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1200" b="1" i="1">
              <a:solidFill>
                <a:schemeClr val="bg1">
                  <a:lumMod val="50000"/>
                </a:schemeClr>
              </a:solidFill>
              <a:latin typeface="+mn-lt"/>
            </a:endParaRPr>
          </a:p>
        </p:txBody>
      </p:sp>
    </p:spTree>
    <p:extLst>
      <p:ext uri="{BB962C8B-B14F-4D97-AF65-F5344CB8AC3E}">
        <p14:creationId xmlns:p14="http://schemas.microsoft.com/office/powerpoint/2010/main" val="294297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0_Agenda slide">
    <p:spTree>
      <p:nvGrpSpPr>
        <p:cNvPr id="1" name=""/>
        <p:cNvGrpSpPr/>
        <p:nvPr/>
      </p:nvGrpSpPr>
      <p:grpSpPr>
        <a:xfrm>
          <a:off x="0" y="0"/>
          <a:ext cx="0" cy="0"/>
          <a:chOff x="0" y="0"/>
          <a:chExt cx="0" cy="0"/>
        </a:xfrm>
      </p:grpSpPr>
      <p:sp>
        <p:nvSpPr>
          <p:cNvPr id="24" name="Slide Number Placeholder 3"/>
          <p:cNvSpPr txBox="1">
            <a:spLocks/>
          </p:cNvSpPr>
          <p:nvPr userDrawn="1"/>
        </p:nvSpPr>
        <p:spPr>
          <a:xfrm>
            <a:off x="17337144" y="9945083"/>
            <a:ext cx="708116" cy="355356"/>
          </a:xfrm>
          <a:prstGeom prst="rect">
            <a:avLst/>
          </a:prstGeom>
        </p:spPr>
        <p:txBody>
          <a:bodyPr vert="horz" lIns="68580" tIns="34290" rIns="68580" bIns="3429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1200" smtClean="0"/>
              <a:pPr/>
              <a:t>‹#›</a:t>
            </a:fld>
            <a:endParaRPr lang="en-US" sz="1200"/>
          </a:p>
        </p:txBody>
      </p:sp>
      <p:sp>
        <p:nvSpPr>
          <p:cNvPr id="27" name="TextBox 26"/>
          <p:cNvSpPr txBox="1"/>
          <p:nvPr userDrawn="1"/>
        </p:nvSpPr>
        <p:spPr>
          <a:xfrm>
            <a:off x="15275490" y="9384187"/>
            <a:ext cx="3069882" cy="646331"/>
          </a:xfrm>
          <a:prstGeom prst="rect">
            <a:avLst/>
          </a:prstGeom>
          <a:noFill/>
        </p:spPr>
        <p:txBody>
          <a:bodyPr wrap="square" rtlCol="0">
            <a:spAutoFit/>
          </a:bodyPr>
          <a:lstStyle/>
          <a:p>
            <a:pPr algn="r"/>
            <a:r>
              <a:rPr lang="en-US" sz="900" b="1" i="1" kern="1200">
                <a:solidFill>
                  <a:schemeClr val="tx1">
                    <a:lumMod val="20000"/>
                    <a:lumOff val="80000"/>
                  </a:schemeClr>
                </a:solidFill>
                <a:effectLst/>
                <a:latin typeface="+mn-lt"/>
                <a:ea typeface="+mn-ea"/>
                <a:cs typeface="+mn-cs"/>
              </a:rPr>
              <a:t>Private &amp; Confidential.  All Rights Reserved.  </a:t>
            </a:r>
          </a:p>
          <a:p>
            <a:pPr algn="r"/>
            <a:r>
              <a:rPr lang="en-US" sz="9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9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911397" y="-442682"/>
            <a:ext cx="15432374" cy="2886075"/>
          </a:xfrm>
        </p:spPr>
        <p:txBody>
          <a:bodyPr/>
          <a:lstStyle>
            <a:lvl1pPr>
              <a:defRPr cap="all" baseline="0">
                <a:solidFill>
                  <a:schemeClr val="tx1">
                    <a:lumMod val="75000"/>
                  </a:schemeClr>
                </a:solidFill>
              </a:defRPr>
            </a:lvl1pPr>
          </a:lstStyle>
          <a:p>
            <a:pPr lvl="0"/>
            <a:r>
              <a:rPr lang="en-HK"/>
              <a:t>[Insert your title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877913" y="2443394"/>
            <a:ext cx="4243800" cy="95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2801"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2801"/>
            </a:lvl2pPr>
            <a:lvl3pPr lvl="2" algn="ctr" rtl="0">
              <a:lnSpc>
                <a:spcPct val="100000"/>
              </a:lnSpc>
              <a:spcBef>
                <a:spcPts val="0"/>
              </a:spcBef>
              <a:spcAft>
                <a:spcPts val="0"/>
              </a:spcAft>
              <a:buNone/>
              <a:defRPr sz="2801"/>
            </a:lvl3pPr>
            <a:lvl4pPr lvl="3" algn="ctr" rtl="0">
              <a:lnSpc>
                <a:spcPct val="100000"/>
              </a:lnSpc>
              <a:spcBef>
                <a:spcPts val="0"/>
              </a:spcBef>
              <a:spcAft>
                <a:spcPts val="0"/>
              </a:spcAft>
              <a:buNone/>
              <a:defRPr sz="2801"/>
            </a:lvl4pPr>
            <a:lvl5pPr lvl="4" algn="ctr" rtl="0">
              <a:lnSpc>
                <a:spcPct val="100000"/>
              </a:lnSpc>
              <a:spcBef>
                <a:spcPts val="0"/>
              </a:spcBef>
              <a:spcAft>
                <a:spcPts val="0"/>
              </a:spcAft>
              <a:buNone/>
              <a:defRPr sz="2801"/>
            </a:lvl5pPr>
            <a:lvl6pPr lvl="5" algn="ctr" rtl="0">
              <a:lnSpc>
                <a:spcPct val="100000"/>
              </a:lnSpc>
              <a:spcBef>
                <a:spcPts val="0"/>
              </a:spcBef>
              <a:spcAft>
                <a:spcPts val="0"/>
              </a:spcAft>
              <a:buNone/>
              <a:defRPr sz="2801"/>
            </a:lvl6pPr>
            <a:lvl7pPr lvl="6" algn="ctr" rtl="0">
              <a:lnSpc>
                <a:spcPct val="100000"/>
              </a:lnSpc>
              <a:spcBef>
                <a:spcPts val="0"/>
              </a:spcBef>
              <a:spcAft>
                <a:spcPts val="0"/>
              </a:spcAft>
              <a:buNone/>
              <a:defRPr sz="2801"/>
            </a:lvl7pPr>
            <a:lvl8pPr lvl="7" algn="ctr" rtl="0">
              <a:lnSpc>
                <a:spcPct val="100000"/>
              </a:lnSpc>
              <a:spcBef>
                <a:spcPts val="0"/>
              </a:spcBef>
              <a:spcAft>
                <a:spcPts val="0"/>
              </a:spcAft>
              <a:buNone/>
              <a:defRPr sz="2801"/>
            </a:lvl8pPr>
            <a:lvl9pPr lvl="8" algn="ctr" rtl="0">
              <a:lnSpc>
                <a:spcPct val="100000"/>
              </a:lnSpc>
              <a:spcBef>
                <a:spcPts val="0"/>
              </a:spcBef>
              <a:spcAft>
                <a:spcPts val="0"/>
              </a:spcAft>
              <a:buNone/>
              <a:defRPr sz="2801"/>
            </a:lvl9pPr>
          </a:lstStyle>
          <a:p>
            <a:endParaRPr/>
          </a:p>
        </p:txBody>
      </p:sp>
    </p:spTree>
    <p:extLst>
      <p:ext uri="{BB962C8B-B14F-4D97-AF65-F5344CB8AC3E}">
        <p14:creationId xmlns:p14="http://schemas.microsoft.com/office/powerpoint/2010/main" val="368826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 id="2147483704" r:id="rId13"/>
    <p:sldLayoutId id="214748370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809F0D7-3D6E-1F57-09CF-CF0DF7552038}"/>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3F363E3-3058-70AD-F025-D86102B1C621}"/>
              </a:ext>
            </a:extLst>
          </p:cNvPr>
          <p:cNvSpPr txBox="1">
            <a:spLocks/>
          </p:cNvSpPr>
          <p:nvPr/>
        </p:nvSpPr>
        <p:spPr>
          <a:xfrm>
            <a:off x="325846" y="6004223"/>
            <a:ext cx="11766070" cy="1221515"/>
          </a:xfrm>
          <a:prstGeom prst="rect">
            <a:avLst/>
          </a:prstGeom>
        </p:spPr>
        <p:txBody>
          <a:bodyPr vert="horz" lIns="182843" tIns="91422" rIns="182843" bIns="91422" rtlCol="0">
            <a:noAutofit/>
          </a:bodyPr>
          <a:lstStyle>
            <a:lvl1pPr marL="0" indent="0" algn="l" defTabSz="914217" rtl="0" eaLnBrk="1" latinLnBrk="0" hangingPunct="1">
              <a:lnSpc>
                <a:spcPct val="90000"/>
              </a:lnSpc>
              <a:spcBef>
                <a:spcPts val="1000"/>
              </a:spcBef>
              <a:buFontTx/>
              <a:buNone/>
              <a:defRPr lang="en-US" sz="2000"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1pPr>
            <a:lvl2pPr marL="457109"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2pPr>
            <a:lvl3pPr marL="914217"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3pPr>
            <a:lvl4pPr marL="1371326"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4pPr>
            <a:lvl5pPr marL="1828434"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Tx/>
              <a:buNone/>
              <a:tabLst/>
              <a:defRPr/>
            </a:pPr>
            <a:r>
              <a:rPr kumimoji="0" lang="en-HK" sz="3200" b="0" i="0" u="none" strike="noStrike" kern="1200" cap="none" spc="0" normalizeH="0" baseline="0" noProof="0" dirty="0">
                <a:ln>
                  <a:noFill/>
                </a:ln>
                <a:solidFill>
                  <a:srgbClr val="3F3F3F">
                    <a:lumMod val="75000"/>
                  </a:srgbClr>
                </a:solidFill>
                <a:effectLst/>
                <a:uLnTx/>
                <a:uFillTx/>
                <a:latin typeface="Montserrat" panose="00000500000000000000" pitchFamily="2" charset="0"/>
                <a:ea typeface="Open Sans Light" panose="020B0306030504020204" pitchFamily="34" charset="0"/>
                <a:cs typeface="Open Sans" charset="0"/>
              </a:rPr>
              <a:t>Pitching Deck Template </a:t>
            </a:r>
          </a:p>
        </p:txBody>
      </p:sp>
      <p:sp>
        <p:nvSpPr>
          <p:cNvPr id="6" name="Text Placeholder 2">
            <a:extLst>
              <a:ext uri="{FF2B5EF4-FFF2-40B4-BE49-F238E27FC236}">
                <a16:creationId xmlns:a16="http://schemas.microsoft.com/office/drawing/2014/main" id="{A9002959-A256-1BC1-A1E5-FC19E54E5DCC}"/>
              </a:ext>
            </a:extLst>
          </p:cNvPr>
          <p:cNvSpPr txBox="1">
            <a:spLocks/>
          </p:cNvSpPr>
          <p:nvPr/>
        </p:nvSpPr>
        <p:spPr>
          <a:xfrm>
            <a:off x="325845" y="4401430"/>
            <a:ext cx="12888851" cy="742070"/>
          </a:xfrm>
          <a:prstGeom prst="rect">
            <a:avLst/>
          </a:prstGeom>
        </p:spPr>
        <p:txBody>
          <a:bodyPr vert="horz" lIns="182843" tIns="91422" rIns="182843" bIns="91422" rtlCol="0">
            <a:noAutofit/>
          </a:bodyPr>
          <a:lstStyle>
            <a:lvl1pPr marL="0" indent="0" algn="l" defTabSz="914217" rtl="0" eaLnBrk="1" latinLnBrk="0" hangingPunct="1">
              <a:lnSpc>
                <a:spcPct val="90000"/>
              </a:lnSpc>
              <a:spcBef>
                <a:spcPts val="1000"/>
              </a:spcBef>
              <a:buFontTx/>
              <a:buNone/>
              <a:defRPr lang="en-US" sz="4000" b="1" i="0" kern="1200" baseline="0">
                <a:solidFill>
                  <a:srgbClr val="303030"/>
                </a:solidFill>
                <a:effectLst/>
                <a:latin typeface="Montserrat" panose="00000500000000000000" pitchFamily="2" charset="0"/>
                <a:ea typeface="Open Sans Light" panose="020B0306030504020204" pitchFamily="34" charset="0"/>
                <a:cs typeface="Open Sans" charset="0"/>
              </a:defRPr>
            </a:lvl1pPr>
            <a:lvl2pPr marL="457109"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2pPr>
            <a:lvl3pPr marL="914217"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3pPr>
            <a:lvl4pPr marL="1371326"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4pPr>
            <a:lvl5pPr marL="1828434" indent="0" algn="l" defTabSz="914217" rtl="0" eaLnBrk="1" latinLnBrk="0" hangingPunct="1">
              <a:lnSpc>
                <a:spcPct val="90000"/>
              </a:lnSpc>
              <a:spcBef>
                <a:spcPts val="500"/>
              </a:spcBef>
              <a:buFontTx/>
              <a:buNone/>
              <a:defRPr lang="en-US" sz="3000" b="1" i="0" kern="1200" baseline="0">
                <a:solidFill>
                  <a:schemeClr val="bg1"/>
                </a:solidFill>
                <a:effectLst/>
                <a:latin typeface="Montserrat" panose="00000500000000000000" pitchFamily="2"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Tx/>
              <a:buNone/>
              <a:tabLst/>
              <a:defRPr/>
            </a:pPr>
            <a:r>
              <a:rPr kumimoji="0" lang="en-HK" sz="4400" b="1" i="0" u="none" strike="noStrike" kern="1200" cap="none" spc="0" normalizeH="0" baseline="0" noProof="0" dirty="0">
                <a:ln>
                  <a:noFill/>
                </a:ln>
                <a:solidFill>
                  <a:srgbClr val="303030"/>
                </a:solidFill>
                <a:effectLst/>
                <a:uLnTx/>
                <a:uFillTx/>
                <a:latin typeface="Montserrat" panose="00000500000000000000" pitchFamily="2" charset="0"/>
                <a:ea typeface="Open Sans Light" panose="020B0306030504020204" pitchFamily="34" charset="0"/>
                <a:cs typeface="Open Sans" charset="0"/>
              </a:rPr>
              <a:t>Hang Seng x HKSTP x </a:t>
            </a:r>
            <a:r>
              <a:rPr kumimoji="0" lang="en-HK" sz="4400" b="1" i="0" u="none" strike="noStrike" kern="1200" cap="none" spc="0" normalizeH="0" baseline="0" noProof="0" dirty="0" err="1">
                <a:ln>
                  <a:noFill/>
                </a:ln>
                <a:solidFill>
                  <a:srgbClr val="303030"/>
                </a:solidFill>
                <a:effectLst/>
                <a:uLnTx/>
                <a:uFillTx/>
                <a:latin typeface="Montserrat" panose="00000500000000000000" pitchFamily="2" charset="0"/>
                <a:ea typeface="Open Sans Light" panose="020B0306030504020204" pitchFamily="34" charset="0"/>
                <a:cs typeface="Open Sans" charset="0"/>
              </a:rPr>
              <a:t>Wofoo</a:t>
            </a:r>
            <a:r>
              <a:rPr kumimoji="0" lang="en-HK" sz="4400" b="1" i="0" u="none" strike="noStrike" kern="1200" cap="none" spc="0" normalizeH="0" baseline="0" noProof="0" dirty="0">
                <a:ln>
                  <a:noFill/>
                </a:ln>
                <a:solidFill>
                  <a:srgbClr val="303030"/>
                </a:solidFill>
                <a:effectLst/>
                <a:uLnTx/>
                <a:uFillTx/>
                <a:latin typeface="Montserrat" panose="00000500000000000000" pitchFamily="2" charset="0"/>
                <a:ea typeface="Open Sans Light" panose="020B0306030504020204" pitchFamily="34" charset="0"/>
                <a:cs typeface="Open Sans" charset="0"/>
              </a:rPr>
              <a:t> :</a:t>
            </a:r>
          </a:p>
          <a:p>
            <a:pPr marL="0" marR="0" lvl="0" indent="0" algn="l" defTabSz="914217" rtl="0" eaLnBrk="1" fontAlgn="auto" latinLnBrk="0" hangingPunct="1">
              <a:lnSpc>
                <a:spcPct val="90000"/>
              </a:lnSpc>
              <a:spcBef>
                <a:spcPts val="1000"/>
              </a:spcBef>
              <a:spcAft>
                <a:spcPts val="0"/>
              </a:spcAft>
              <a:buClrTx/>
              <a:buSzTx/>
              <a:buFontTx/>
              <a:buNone/>
              <a:tabLst/>
              <a:defRPr/>
            </a:pPr>
            <a:r>
              <a:rPr kumimoji="0" lang="en-HK" sz="4400" b="1" i="0" u="none" strike="noStrike" kern="1200" cap="none" spc="0" normalizeH="0" baseline="0" noProof="0" dirty="0">
                <a:ln>
                  <a:noFill/>
                </a:ln>
                <a:solidFill>
                  <a:srgbClr val="303030"/>
                </a:solidFill>
                <a:effectLst/>
                <a:uLnTx/>
                <a:uFillTx/>
                <a:latin typeface="Montserrat" panose="00000500000000000000" pitchFamily="2" charset="0"/>
                <a:ea typeface="Open Sans Light" panose="020B0306030504020204" pitchFamily="34" charset="0"/>
                <a:cs typeface="Open Sans" charset="0"/>
              </a:rPr>
              <a:t>Future Ecopreneur Programme</a:t>
            </a:r>
          </a:p>
        </p:txBody>
      </p:sp>
    </p:spTree>
    <p:extLst>
      <p:ext uri="{BB962C8B-B14F-4D97-AF65-F5344CB8AC3E}">
        <p14:creationId xmlns:p14="http://schemas.microsoft.com/office/powerpoint/2010/main" val="69573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HK" dirty="0">
                <a:latin typeface="Gotham Bold" panose="020B0604020202020204" charset="0"/>
                <a:cs typeface="Gotham Bold" panose="020B0604020202020204" charset="0"/>
              </a:rPr>
              <a:t>Business model</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4"/>
            <a:ext cx="15891531" cy="1099908"/>
          </a:xfrm>
        </p:spPr>
        <p:txBody>
          <a:bodyPr/>
          <a:lstStyle/>
          <a:p>
            <a:pPr algn="l">
              <a:buFont typeface="Arial" panose="020B0604020202020204" pitchFamily="34" charset="0"/>
              <a:buChar char="•"/>
            </a:pPr>
            <a:r>
              <a:rPr lang="en-US" altLang="zh-TW" dirty="0">
                <a:solidFill>
                  <a:schemeClr val="tx1"/>
                </a:solidFill>
                <a:latin typeface="Gotham" panose="020B0604020202020204" charset="0"/>
                <a:ea typeface="Open Sans Light" panose="020B0306030504020204" pitchFamily="34" charset="0"/>
                <a:cs typeface="Gotham" panose="020B0604020202020204" charset="0"/>
              </a:rPr>
              <a:t>Explain your revenue model and pricing strategy</a:t>
            </a:r>
          </a:p>
          <a:p>
            <a:pPr algn="l"/>
            <a:endParaRPr lang="en-HK" dirty="0">
              <a:latin typeface="Gotham" panose="020B0604020202020204" charset="0"/>
              <a:cs typeface="Gotham" panose="020B0604020202020204" charset="0"/>
            </a:endParaRPr>
          </a:p>
        </p:txBody>
      </p:sp>
    </p:spTree>
    <p:extLst>
      <p:ext uri="{BB962C8B-B14F-4D97-AF65-F5344CB8AC3E}">
        <p14:creationId xmlns:p14="http://schemas.microsoft.com/office/powerpoint/2010/main" val="119535981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HK" dirty="0">
                <a:latin typeface="Gotham Bold" panose="020B0604020202020204" charset="0"/>
                <a:cs typeface="Gotham Bold" panose="020B0604020202020204" charset="0"/>
              </a:rPr>
              <a:t>Project schedule</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3"/>
            <a:ext cx="15891531" cy="1067252"/>
          </a:xfrm>
        </p:spPr>
        <p:txBody>
          <a:bodyPr/>
          <a:lstStyle/>
          <a:p>
            <a:pPr marL="514350" lvl="1" indent="-514350" algn="l">
              <a:buFont typeface="Arial" panose="020B0604020202020204" pitchFamily="34" charset="0"/>
              <a:buChar char="•"/>
            </a:pPr>
            <a:endParaRPr lang="en-US" dirty="0">
              <a:solidFill>
                <a:schemeClr val="tx1"/>
              </a:solidFill>
              <a:latin typeface="Gotham" panose="020B0604020202020204" charset="0"/>
              <a:cs typeface="Gotham" panose="020B0604020202020204" charset="0"/>
            </a:endParaRPr>
          </a:p>
          <a:p>
            <a:pPr marL="0" lvl="1" indent="0" algn="l"/>
            <a:r>
              <a:rPr lang="en-US" dirty="0">
                <a:solidFill>
                  <a:schemeClr val="tx1"/>
                </a:solidFill>
                <a:latin typeface="Gotham" panose="020B0604020202020204" charset="0"/>
                <a:cs typeface="Gotham" panose="020B0604020202020204" charset="0"/>
              </a:rPr>
              <a:t>Describe your next 12 months plan on : </a:t>
            </a:r>
            <a:endParaRPr lang="en-HK" dirty="0">
              <a:solidFill>
                <a:schemeClr val="tx1"/>
              </a:solidFill>
              <a:latin typeface="Gotham" panose="020B0604020202020204" charset="0"/>
              <a:cs typeface="Gotham" panose="020B0604020202020204" charset="0"/>
            </a:endParaRPr>
          </a:p>
          <a:p>
            <a:pPr marL="514350" lvl="1" indent="-514350" algn="l">
              <a:buFont typeface="Arial" panose="020B0604020202020204" pitchFamily="34" charset="0"/>
              <a:buChar char="•"/>
            </a:pPr>
            <a:r>
              <a:rPr lang="en-HK" dirty="0">
                <a:solidFill>
                  <a:schemeClr val="tx1"/>
                </a:solidFill>
                <a:latin typeface="Gotham" panose="020B0604020202020204" charset="0"/>
                <a:cs typeface="Gotham" panose="020B0604020202020204" charset="0"/>
              </a:rPr>
              <a:t>Business development, Finance &amp; Technology Development </a:t>
            </a:r>
            <a:endParaRPr lang="en-US" dirty="0">
              <a:solidFill>
                <a:schemeClr val="tx1"/>
              </a:solidFill>
              <a:latin typeface="Gotham" panose="020B0604020202020204" charset="0"/>
              <a:cs typeface="Gotham" panose="020B0604020202020204" charset="0"/>
            </a:endParaRPr>
          </a:p>
        </p:txBody>
      </p:sp>
      <p:graphicFrame>
        <p:nvGraphicFramePr>
          <p:cNvPr id="4" name="Table 9">
            <a:extLst>
              <a:ext uri="{FF2B5EF4-FFF2-40B4-BE49-F238E27FC236}">
                <a16:creationId xmlns:a16="http://schemas.microsoft.com/office/drawing/2014/main" id="{40E953B0-0387-E2E6-010D-3328D8D39790}"/>
              </a:ext>
            </a:extLst>
          </p:cNvPr>
          <p:cNvGraphicFramePr>
            <a:graphicFrameLocks/>
          </p:cNvGraphicFramePr>
          <p:nvPr>
            <p:extLst>
              <p:ext uri="{D42A27DB-BD31-4B8C-83A1-F6EECF244321}">
                <p14:modId xmlns:p14="http://schemas.microsoft.com/office/powerpoint/2010/main" val="3327660061"/>
              </p:ext>
            </p:extLst>
          </p:nvPr>
        </p:nvGraphicFramePr>
        <p:xfrm>
          <a:off x="1102862" y="3733922"/>
          <a:ext cx="16657405" cy="5406395"/>
        </p:xfrm>
        <a:graphic>
          <a:graphicData uri="http://schemas.openxmlformats.org/drawingml/2006/table">
            <a:tbl>
              <a:tblPr firstRow="1" bandRow="1">
                <a:tableStyleId>{BC89EF96-8CEA-46FF-86C4-4CE0E7609802}</a:tableStyleId>
              </a:tblPr>
              <a:tblGrid>
                <a:gridCol w="3331481">
                  <a:extLst>
                    <a:ext uri="{9D8B030D-6E8A-4147-A177-3AD203B41FA5}">
                      <a16:colId xmlns:a16="http://schemas.microsoft.com/office/drawing/2014/main" val="2623641436"/>
                    </a:ext>
                  </a:extLst>
                </a:gridCol>
                <a:gridCol w="3331481">
                  <a:extLst>
                    <a:ext uri="{9D8B030D-6E8A-4147-A177-3AD203B41FA5}">
                      <a16:colId xmlns:a16="http://schemas.microsoft.com/office/drawing/2014/main" val="3259479806"/>
                    </a:ext>
                  </a:extLst>
                </a:gridCol>
                <a:gridCol w="3331481">
                  <a:extLst>
                    <a:ext uri="{9D8B030D-6E8A-4147-A177-3AD203B41FA5}">
                      <a16:colId xmlns:a16="http://schemas.microsoft.com/office/drawing/2014/main" val="293170329"/>
                    </a:ext>
                  </a:extLst>
                </a:gridCol>
                <a:gridCol w="3331481">
                  <a:extLst>
                    <a:ext uri="{9D8B030D-6E8A-4147-A177-3AD203B41FA5}">
                      <a16:colId xmlns:a16="http://schemas.microsoft.com/office/drawing/2014/main" val="2658935514"/>
                    </a:ext>
                  </a:extLst>
                </a:gridCol>
                <a:gridCol w="3331481">
                  <a:extLst>
                    <a:ext uri="{9D8B030D-6E8A-4147-A177-3AD203B41FA5}">
                      <a16:colId xmlns:a16="http://schemas.microsoft.com/office/drawing/2014/main" val="277830420"/>
                    </a:ext>
                  </a:extLst>
                </a:gridCol>
              </a:tblGrid>
              <a:tr h="1158800">
                <a:tc>
                  <a:txBody>
                    <a:bodyPr/>
                    <a:lstStyle/>
                    <a:p>
                      <a:endParaRPr lang="en-HK" sz="2100" b="1" kern="1200" dirty="0">
                        <a:solidFill>
                          <a:schemeClr val="tx1"/>
                        </a:solidFill>
                        <a:latin typeface="Gotham "/>
                        <a:ea typeface="+mn-ea"/>
                        <a:cs typeface="Gotham Bold" panose="020B0604020202020204" charset="0"/>
                      </a:endParaRPr>
                    </a:p>
                    <a:p>
                      <a:r>
                        <a:rPr lang="en-HK" sz="2100" b="1" kern="1200" dirty="0">
                          <a:solidFill>
                            <a:schemeClr val="tx1"/>
                          </a:solidFill>
                          <a:latin typeface="Gotham "/>
                          <a:ea typeface="+mn-ea"/>
                          <a:cs typeface="Gotham Bold" panose="020B0604020202020204" charset="0"/>
                        </a:rPr>
                        <a:t>EXAMPLE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HK" sz="2100" b="1" kern="1200" dirty="0">
                          <a:solidFill>
                            <a:schemeClr val="tx1"/>
                          </a:solidFill>
                          <a:latin typeface="Gotham "/>
                          <a:ea typeface="+mn-ea"/>
                          <a:cs typeface="Gotham Bold" panose="020B0604020202020204" charset="0"/>
                        </a:rPr>
                        <a:t>Q1</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2100" b="1" i="0" baseline="0" dirty="0">
                          <a:solidFill>
                            <a:schemeClr val="tx1"/>
                          </a:solidFill>
                          <a:latin typeface="Gotham "/>
                          <a:cs typeface="Gotham Bold" panose="020B0604020202020204" charset="0"/>
                        </a:rPr>
                        <a:t>Q2</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2100" b="1" i="0" baseline="0" dirty="0">
                          <a:solidFill>
                            <a:schemeClr val="tx1"/>
                          </a:solidFill>
                          <a:latin typeface="Gotham "/>
                          <a:cs typeface="Gotham Bold" panose="020B0604020202020204" charset="0"/>
                        </a:rPr>
                        <a:t>Q3</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2100" b="1" i="0" baseline="0" dirty="0">
                          <a:solidFill>
                            <a:schemeClr val="tx1"/>
                          </a:solidFill>
                          <a:latin typeface="Gotham "/>
                          <a:cs typeface="Gotham Bold" panose="020B0604020202020204" charset="0"/>
                        </a:rPr>
                        <a:t>Q4</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817353"/>
                  </a:ext>
                </a:extLst>
              </a:tr>
              <a:tr h="1629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HK" sz="2100" b="1" kern="1200" dirty="0">
                          <a:solidFill>
                            <a:schemeClr val="tx1"/>
                          </a:solidFill>
                          <a:latin typeface="Gotham "/>
                          <a:ea typeface="+mn-ea"/>
                          <a:cs typeface="Gotham Bold" panose="020B0604020202020204" charset="0"/>
                        </a:rPr>
                        <a:t>Business Development Plan</a:t>
                      </a:r>
                    </a:p>
                    <a:p>
                      <a:pPr marL="0" algn="l" defTabSz="914400" rtl="0" eaLnBrk="1" latinLnBrk="0" hangingPunct="1"/>
                      <a:endParaRPr lang="en-HK" sz="2100" b="1" kern="1200" dirty="0">
                        <a:solidFill>
                          <a:schemeClr val="tx1"/>
                        </a:solidFill>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Gotham "/>
                          <a:cs typeface="Gotham Bold" panose="020B0604020202020204" charset="0"/>
                        </a:rPr>
                        <a:t>Interview with active gamers on VR/AR</a:t>
                      </a:r>
                      <a:endParaRPr lang="en-HK" sz="1800" b="0" i="0" baseline="0" dirty="0">
                        <a:solidFill>
                          <a:schemeClr val="tx1"/>
                        </a:solidFill>
                        <a:latin typeface="Gotham "/>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800" kern="0" dirty="0">
                          <a:solidFill>
                            <a:schemeClr val="tx1"/>
                          </a:solidFill>
                          <a:effectLst/>
                          <a:latin typeface="Gotham "/>
                          <a:ea typeface="+mn-ea"/>
                          <a:cs typeface="Gotham Bold" panose="020B0604020202020204" charset="0"/>
                        </a:rPr>
                        <a:t>Collaboration with CUHK/HKU for marketing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800" kern="0" dirty="0">
                        <a:solidFill>
                          <a:schemeClr val="tx1"/>
                        </a:solidFill>
                        <a:effectLst/>
                        <a:latin typeface="Gotham "/>
                        <a:ea typeface="+mn-ea"/>
                        <a:cs typeface="Gotham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kern="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800" kern="0" dirty="0">
                          <a:solidFill>
                            <a:schemeClr val="tx1"/>
                          </a:solidFill>
                          <a:effectLst/>
                          <a:latin typeface="Gotham "/>
                          <a:ea typeface="+mn-ea"/>
                          <a:cs typeface="Gotham Bold" panose="020B0604020202020204" charset="0"/>
                        </a:rPr>
                        <a:t>Set</a:t>
                      </a:r>
                      <a:r>
                        <a:rPr lang="en-HK" sz="1800" kern="0" baseline="0" dirty="0">
                          <a:solidFill>
                            <a:schemeClr val="tx1"/>
                          </a:solidFill>
                          <a:effectLst/>
                          <a:latin typeface="Gotham "/>
                          <a:ea typeface="+mn-ea"/>
                          <a:cs typeface="Gotham Bold" panose="020B0604020202020204" charset="0"/>
                        </a:rPr>
                        <a:t> up social media accounts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800" kern="0" baseline="0" dirty="0">
                        <a:solidFill>
                          <a:schemeClr val="tx1"/>
                        </a:solidFill>
                        <a:effectLst/>
                        <a:latin typeface="Gotham "/>
                        <a:ea typeface="+mn-ea"/>
                        <a:cs typeface="Gotham Bold"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800" kern="0" baseline="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HK" sz="1800" dirty="0">
                          <a:solidFill>
                            <a:schemeClr val="tx1"/>
                          </a:solidFill>
                          <a:latin typeface="Gotham "/>
                          <a:cs typeface="Gotham Bold" panose="020B0604020202020204" charset="0"/>
                        </a:rPr>
                        <a:t>App launch at Android store</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950068"/>
                  </a:ext>
                </a:extLst>
              </a:tr>
              <a:tr h="1309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100" b="1" kern="1200" dirty="0">
                          <a:solidFill>
                            <a:schemeClr val="tx1"/>
                          </a:solidFill>
                          <a:latin typeface="Gotham "/>
                          <a:ea typeface="+mn-ea"/>
                          <a:cs typeface="Gotham Bold" panose="020B0604020202020204" charset="0"/>
                        </a:rPr>
                        <a:t>Technology Development</a:t>
                      </a:r>
                    </a:p>
                    <a:p>
                      <a:pPr marL="0" algn="l" defTabSz="914400" rtl="0" eaLnBrk="1" latinLnBrk="0" hangingPunct="1"/>
                      <a:endParaRPr lang="en-HK" sz="2100" b="1" kern="1200" dirty="0">
                        <a:solidFill>
                          <a:schemeClr val="tx1"/>
                        </a:solidFill>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0" dirty="0">
                          <a:solidFill>
                            <a:schemeClr val="tx1"/>
                          </a:solidFill>
                          <a:effectLst/>
                          <a:latin typeface="Gotham "/>
                          <a:cs typeface="Gotham Bold" panose="020B0604020202020204" charset="0"/>
                        </a:rPr>
                        <a:t>Game development - Characters and graphics design</a:t>
                      </a:r>
                      <a:endParaRPr lang="en-US" sz="1700" kern="100" dirty="0">
                        <a:solidFill>
                          <a:schemeClr val="tx1"/>
                        </a:solidFill>
                        <a:effectLst/>
                        <a:latin typeface="Gotham "/>
                        <a:ea typeface="+mn-ea"/>
                        <a:cs typeface="Gotham Bold" panose="020B0604020202020204" charset="0"/>
                      </a:endParaRPr>
                    </a:p>
                    <a:p>
                      <a:endParaRPr lang="en-HK" sz="1700" b="0" i="0" baseline="0" dirty="0">
                        <a:solidFill>
                          <a:schemeClr val="tx1"/>
                        </a:solidFill>
                        <a:latin typeface="Gotham "/>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kern="0" dirty="0">
                          <a:solidFill>
                            <a:schemeClr val="tx1"/>
                          </a:solidFill>
                          <a:effectLst/>
                          <a:latin typeface="Gotham "/>
                          <a:cs typeface="Gotham Bold" panose="020B0604020202020204" charset="0"/>
                        </a:rPr>
                        <a:t>Game development - music and sound effect development</a:t>
                      </a:r>
                      <a:endParaRPr lang="en-US" sz="1700" kern="100" dirty="0">
                        <a:solidFill>
                          <a:schemeClr val="tx1"/>
                        </a:solidFill>
                        <a:effectLst/>
                        <a:latin typeface="Gotham "/>
                        <a:ea typeface="+mn-ea"/>
                        <a:cs typeface="Gotham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700" kern="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700" dirty="0">
                          <a:solidFill>
                            <a:schemeClr val="tx1"/>
                          </a:solidFill>
                          <a:latin typeface="Gotham "/>
                          <a:cs typeface="Gotham Bold" panose="020B0604020202020204" charset="0"/>
                        </a:rPr>
                        <a:t>Payment gateway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700" kern="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700" dirty="0">
                          <a:solidFill>
                            <a:schemeClr val="tx1"/>
                          </a:solidFill>
                          <a:latin typeface="Gotham "/>
                          <a:cs typeface="Gotham Bold" panose="020B0604020202020204" charset="0"/>
                        </a:rPr>
                        <a:t>Complete full payment gateway integration</a:t>
                      </a:r>
                    </a:p>
                    <a:p>
                      <a:pPr marL="0" indent="0">
                        <a:buFont typeface="Arial" panose="020B0604020202020204" pitchFamily="34" charset="0"/>
                        <a:buNone/>
                      </a:pPr>
                      <a:endParaRPr lang="en-HK" sz="1700" dirty="0">
                        <a:solidFill>
                          <a:schemeClr val="tx1"/>
                        </a:solidFill>
                        <a:latin typeface="Gotham "/>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0536008"/>
                  </a:ext>
                </a:extLst>
              </a:tr>
              <a:tr h="1309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kern="1200" dirty="0">
                          <a:solidFill>
                            <a:schemeClr val="tx1"/>
                          </a:solidFill>
                          <a:latin typeface="Gotham "/>
                          <a:ea typeface="+mn-ea"/>
                          <a:cs typeface="Gotham Bold" panose="020B0604020202020204" charset="0"/>
                        </a:rPr>
                        <a:t>Finance Planning</a:t>
                      </a:r>
                    </a:p>
                    <a:p>
                      <a:pPr marL="0" algn="l" defTabSz="914400" rtl="0" eaLnBrk="1" latinLnBrk="0" hangingPunct="1"/>
                      <a:r>
                        <a:rPr lang="en-HK" sz="2100" b="1" kern="1200" dirty="0">
                          <a:solidFill>
                            <a:schemeClr val="tx1"/>
                          </a:solidFill>
                          <a:latin typeface="Gotham "/>
                          <a:ea typeface="+mn-ea"/>
                          <a:cs typeface="Gotham Bold" panose="020B0604020202020204" charset="0"/>
                        </a:rPr>
                        <a:t>&amp;</a:t>
                      </a:r>
                    </a:p>
                    <a:p>
                      <a:pPr marL="0" algn="l" defTabSz="914400" rtl="0" eaLnBrk="1" latinLnBrk="0" hangingPunct="1"/>
                      <a:r>
                        <a:rPr lang="en-HK" sz="2100" b="1" kern="1200" dirty="0">
                          <a:solidFill>
                            <a:schemeClr val="tx1"/>
                          </a:solidFill>
                          <a:latin typeface="Gotham "/>
                          <a:ea typeface="+mn-ea"/>
                          <a:cs typeface="Gotham Bold" panose="020B0604020202020204" charset="0"/>
                        </a:rPr>
                        <a:t>Others </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solidFill>
                            <a:schemeClr val="tx1"/>
                          </a:solidFill>
                          <a:latin typeface="Gotham "/>
                          <a:cs typeface="Gotham Bold" panose="020B0604020202020204" charset="0"/>
                        </a:rPr>
                        <a:t>Bank account opening</a:t>
                      </a:r>
                    </a:p>
                    <a:p>
                      <a:endParaRPr lang="en-HK" sz="1700" b="0" i="0" baseline="0" dirty="0">
                        <a:solidFill>
                          <a:schemeClr val="tx1"/>
                        </a:solidFill>
                        <a:latin typeface="Gotham "/>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700" kern="1200" dirty="0">
                          <a:solidFill>
                            <a:schemeClr val="tx1"/>
                          </a:solidFill>
                          <a:latin typeface="Gotham "/>
                          <a:ea typeface="+mn-ea"/>
                          <a:cs typeface="Gotham Bold" panose="020B0604020202020204" charset="0"/>
                        </a:rPr>
                        <a:t>IP</a:t>
                      </a:r>
                      <a:r>
                        <a:rPr lang="en-HK" sz="1700" kern="1200" baseline="0" dirty="0">
                          <a:solidFill>
                            <a:schemeClr val="tx1"/>
                          </a:solidFill>
                          <a:latin typeface="Gotham "/>
                          <a:ea typeface="+mn-ea"/>
                          <a:cs typeface="Gotham Bold" panose="020B0604020202020204" charset="0"/>
                        </a:rPr>
                        <a:t> register for game character </a:t>
                      </a:r>
                      <a:endParaRPr lang="en-US" sz="1700" kern="1200" dirty="0">
                        <a:solidFill>
                          <a:schemeClr val="tx1"/>
                        </a:solidFill>
                        <a:latin typeface="Gotham "/>
                        <a:ea typeface="+mn-ea"/>
                        <a:cs typeface="Gotham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700" kern="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700" dirty="0">
                          <a:solidFill>
                            <a:schemeClr val="tx1"/>
                          </a:solidFill>
                          <a:latin typeface="Gotham "/>
                          <a:cs typeface="Gotham Bold" panose="020B0604020202020204" charset="0"/>
                        </a:rPr>
                        <a:t>Negotiate payment gateway with </a:t>
                      </a:r>
                      <a:r>
                        <a:rPr lang="en-HK" sz="1700" dirty="0" err="1">
                          <a:solidFill>
                            <a:schemeClr val="tx1"/>
                          </a:solidFill>
                          <a:latin typeface="Gotham "/>
                          <a:cs typeface="Gotham Bold" panose="020B0604020202020204" charset="0"/>
                        </a:rPr>
                        <a:t>Paypal</a:t>
                      </a:r>
                      <a:r>
                        <a:rPr lang="en-HK" sz="1700" baseline="0" dirty="0">
                          <a:solidFill>
                            <a:schemeClr val="tx1"/>
                          </a:solidFill>
                          <a:latin typeface="Gotham "/>
                          <a:cs typeface="Gotham Bold" panose="020B0604020202020204" charset="0"/>
                        </a:rPr>
                        <a:t> and banks</a:t>
                      </a:r>
                      <a:endParaRPr lang="en-HK" sz="1700" dirty="0">
                        <a:solidFill>
                          <a:schemeClr val="tx1"/>
                        </a:solidFill>
                        <a:latin typeface="Gotham "/>
                        <a:cs typeface="Gotham Bold" panose="020B060402020202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700" kern="0" dirty="0">
                        <a:solidFill>
                          <a:schemeClr val="tx1"/>
                        </a:solidFill>
                        <a:effectLst/>
                        <a:latin typeface="Gotham "/>
                        <a:ea typeface="+mn-ea"/>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0" kern="1200" dirty="0">
                          <a:solidFill>
                            <a:schemeClr val="tx1"/>
                          </a:solidFill>
                          <a:latin typeface="Gotham "/>
                          <a:ea typeface="+mn-ea"/>
                          <a:cs typeface="Gotham Bold" panose="020B0604020202020204" charset="0"/>
                        </a:rPr>
                        <a:t>Online payment</a:t>
                      </a:r>
                      <a:r>
                        <a:rPr lang="en-US" sz="1700" kern="1200" baseline="0" dirty="0">
                          <a:solidFill>
                            <a:schemeClr val="tx1"/>
                          </a:solidFill>
                          <a:latin typeface="Gotham "/>
                          <a:ea typeface="+mn-ea"/>
                          <a:cs typeface="Gotham Bold" panose="020B0604020202020204" charset="0"/>
                        </a:rPr>
                        <a:t> gateway implemented</a:t>
                      </a:r>
                      <a:endParaRPr lang="en-US" sz="1700" kern="1200" dirty="0">
                        <a:solidFill>
                          <a:schemeClr val="tx1"/>
                        </a:solidFill>
                        <a:latin typeface="Gotham "/>
                        <a:ea typeface="+mn-ea"/>
                        <a:cs typeface="Gotham Bold" panose="020B0604020202020204" charset="0"/>
                      </a:endParaRPr>
                    </a:p>
                    <a:p>
                      <a:pPr marL="0" indent="0">
                        <a:buFont typeface="Arial" panose="020B0604020202020204" pitchFamily="34" charset="0"/>
                        <a:buNone/>
                      </a:pPr>
                      <a:endParaRPr lang="en-HK" sz="1700" dirty="0">
                        <a:solidFill>
                          <a:schemeClr val="tx1"/>
                        </a:solidFill>
                        <a:latin typeface="Gotham "/>
                        <a:cs typeface="Gotham Bold" panose="020B060402020202020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1211834"/>
                  </a:ext>
                </a:extLst>
              </a:tr>
            </a:tbl>
          </a:graphicData>
        </a:graphic>
      </p:graphicFrame>
    </p:spTree>
    <p:extLst>
      <p:ext uri="{BB962C8B-B14F-4D97-AF65-F5344CB8AC3E}">
        <p14:creationId xmlns:p14="http://schemas.microsoft.com/office/powerpoint/2010/main" val="209846353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US" dirty="0">
                <a:latin typeface="Gotham Bold" panose="020B0604020202020204" charset="0"/>
                <a:cs typeface="Gotham Bold" panose="020B0604020202020204" charset="0"/>
              </a:rPr>
              <a:t>team</a:t>
            </a:r>
            <a:endParaRPr lang="en-HK" dirty="0">
              <a:latin typeface="Gotham Bold" panose="020B0604020202020204" charset="0"/>
              <a:cs typeface="Gotham Bold" panose="020B0604020202020204" charset="0"/>
            </a:endParaRP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4"/>
            <a:ext cx="15891531" cy="2569479"/>
          </a:xfrm>
        </p:spPr>
        <p:txBody>
          <a:bodyPr/>
          <a:lstStyle/>
          <a:p>
            <a:pPr algn="l">
              <a:buFont typeface="Arial" panose="020B0604020202020204" pitchFamily="34" charset="0"/>
              <a:buChar char="•"/>
            </a:pPr>
            <a:r>
              <a:rPr lang="en-US" dirty="0">
                <a:solidFill>
                  <a:schemeClr val="tx1"/>
                </a:solidFill>
                <a:latin typeface="Gotham" panose="020B0604020202020204" charset="0"/>
                <a:ea typeface="Open Sans Light" panose="020B0306030504020204" pitchFamily="34" charset="0"/>
                <a:cs typeface="Gotham" panose="020B0604020202020204" charset="0"/>
              </a:rPr>
              <a:t>Brief introduction of the Founders, Management, R&amp;D Team and Advisors </a:t>
            </a:r>
          </a:p>
          <a:p>
            <a:pPr marL="0" indent="0" algn="l"/>
            <a:r>
              <a:rPr lang="en-US" dirty="0">
                <a:solidFill>
                  <a:schemeClr val="tx1"/>
                </a:solidFill>
                <a:latin typeface="Gotham" panose="020B0604020202020204" charset="0"/>
                <a:ea typeface="Open Sans Light" panose="020B0306030504020204" pitchFamily="34" charset="0"/>
                <a:cs typeface="Gotham" panose="020B0604020202020204" charset="0"/>
              </a:rPr>
              <a:t>    (Photo, Name, Title and relevant experiences.)</a:t>
            </a:r>
          </a:p>
          <a:p>
            <a:pPr algn="l">
              <a:buFont typeface="Arial" panose="020B0604020202020204" pitchFamily="34" charset="0"/>
              <a:buChar char="•"/>
            </a:pPr>
            <a:endParaRPr lang="en-US" dirty="0">
              <a:solidFill>
                <a:schemeClr val="tx1"/>
              </a:solidFill>
              <a:latin typeface="Gotham" panose="020B0604020202020204" charset="0"/>
              <a:ea typeface="Open Sans Light" panose="020B0306030504020204" pitchFamily="34" charset="0"/>
              <a:cs typeface="Gotham" panose="020B0604020202020204" charset="0"/>
            </a:endParaRPr>
          </a:p>
          <a:p>
            <a:pPr algn="l">
              <a:buFont typeface="Arial" panose="020B0604020202020204" pitchFamily="34" charset="0"/>
              <a:buChar char="•"/>
            </a:pPr>
            <a:r>
              <a:rPr lang="en-US" altLang="zh-TW" dirty="0">
                <a:solidFill>
                  <a:schemeClr val="tx1"/>
                </a:solidFill>
                <a:latin typeface="Gotham" panose="020B0604020202020204" charset="0"/>
                <a:ea typeface="Open Sans Light" panose="020B0306030504020204" pitchFamily="34" charset="0"/>
                <a:cs typeface="Gotham" panose="020B0604020202020204" charset="0"/>
              </a:rPr>
              <a:t>Any investors / partners involved in your project?</a:t>
            </a:r>
          </a:p>
          <a:p>
            <a:pPr algn="l"/>
            <a:endParaRPr lang="en-HK" dirty="0">
              <a:latin typeface="Gotham" panose="020B0604020202020204" charset="0"/>
              <a:cs typeface="Gotham" panose="020B0604020202020204" charset="0"/>
            </a:endParaRPr>
          </a:p>
          <a:p>
            <a:pPr algn="l"/>
            <a:endParaRPr lang="en-HK" dirty="0">
              <a:latin typeface="Gotham" panose="020B0604020202020204" charset="0"/>
              <a:cs typeface="Gotham" panose="020B0604020202020204" charset="0"/>
            </a:endParaRPr>
          </a:p>
        </p:txBody>
      </p:sp>
    </p:spTree>
    <p:extLst>
      <p:ext uri="{BB962C8B-B14F-4D97-AF65-F5344CB8AC3E}">
        <p14:creationId xmlns:p14="http://schemas.microsoft.com/office/powerpoint/2010/main" val="334087395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ith glasses&#10;&#10;Description automatically generated">
            <a:extLst>
              <a:ext uri="{FF2B5EF4-FFF2-40B4-BE49-F238E27FC236}">
                <a16:creationId xmlns:a16="http://schemas.microsoft.com/office/drawing/2014/main" id="{45263CB3-5EA7-B872-ACDD-FADBBA8CB5B9}"/>
              </a:ext>
            </a:extLst>
          </p:cNvPr>
          <p:cNvPicPr>
            <a:picLocks noChangeAspect="1"/>
          </p:cNvPicPr>
          <p:nvPr/>
        </p:nvPicPr>
        <p:blipFill rotWithShape="1">
          <a:blip r:embed="rId3">
            <a:extLst>
              <a:ext uri="{28A0092B-C50C-407E-A947-70E740481C1C}">
                <a14:useLocalDpi xmlns:a14="http://schemas.microsoft.com/office/drawing/2010/main" val="0"/>
              </a:ext>
            </a:extLst>
          </a:blip>
          <a:srcRect t="9279" b="2814"/>
          <a:stretch/>
        </p:blipFill>
        <p:spPr>
          <a:xfrm>
            <a:off x="9065" y="-230128"/>
            <a:ext cx="18272154" cy="10747256"/>
          </a:xfrm>
          <a:prstGeom prst="rect">
            <a:avLst/>
          </a:prstGeom>
        </p:spPr>
      </p:pic>
    </p:spTree>
    <p:extLst>
      <p:ext uri="{BB962C8B-B14F-4D97-AF65-F5344CB8AC3E}">
        <p14:creationId xmlns:p14="http://schemas.microsoft.com/office/powerpoint/2010/main" val="408575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1A4715C-1A9D-D721-8B05-0B96702A1E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DFB257-44F2-C14F-85DC-E858C4E6BE91}"/>
              </a:ext>
            </a:extLst>
          </p:cNvPr>
          <p:cNvSpPr txBox="1">
            <a:spLocks/>
          </p:cNvSpPr>
          <p:nvPr/>
        </p:nvSpPr>
        <p:spPr>
          <a:xfrm>
            <a:off x="891086" y="624294"/>
            <a:ext cx="11520086" cy="72511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445">
              <a:lnSpc>
                <a:spcPts val="8136"/>
              </a:lnSpc>
            </a:pPr>
            <a:r>
              <a:rPr lang="en-US" sz="6600" spc="-252" dirty="0">
                <a:solidFill>
                  <a:srgbClr val="14713E"/>
                </a:solidFill>
                <a:latin typeface="Gotham Bold"/>
                <a:ea typeface="+mn-ea"/>
                <a:cs typeface="+mn-cs"/>
              </a:rPr>
              <a:t>PITCHING DECK TEMPLATE</a:t>
            </a:r>
          </a:p>
        </p:txBody>
      </p:sp>
      <p:sp>
        <p:nvSpPr>
          <p:cNvPr id="9" name="Text Placeholder 4">
            <a:extLst>
              <a:ext uri="{FF2B5EF4-FFF2-40B4-BE49-F238E27FC236}">
                <a16:creationId xmlns:a16="http://schemas.microsoft.com/office/drawing/2014/main" id="{1058DB77-304C-11F4-4AAC-E93AB0C0C0C9}"/>
              </a:ext>
            </a:extLst>
          </p:cNvPr>
          <p:cNvSpPr txBox="1">
            <a:spLocks/>
          </p:cNvSpPr>
          <p:nvPr/>
        </p:nvSpPr>
        <p:spPr>
          <a:xfrm>
            <a:off x="866648" y="2158792"/>
            <a:ext cx="16554703" cy="367782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914217">
              <a:lnSpc>
                <a:spcPct val="90000"/>
              </a:lnSpc>
              <a:spcBef>
                <a:spcPts val="1000"/>
              </a:spcBef>
              <a:buFont typeface="Arial" panose="020B0604020202020204" pitchFamily="34" charset="0"/>
              <a:buChar char="•"/>
            </a:pPr>
            <a:r>
              <a:rPr lang="en-HK" altLang="zh-TW" sz="2800" dirty="0">
                <a:solidFill>
                  <a:srgbClr val="3F3F3F">
                    <a:lumMod val="75000"/>
                  </a:srgbClr>
                </a:solidFill>
                <a:latin typeface="Montserrat" panose="00000500000000000000" pitchFamily="2" charset="0"/>
                <a:ea typeface="Open Sans Light" panose="020B0306030504020204" pitchFamily="34" charset="0"/>
                <a:cs typeface="Open Sans" charset="0"/>
              </a:rPr>
              <a:t>A Pitching Deck is expected to be precise and concise, be delivered in PowerPoint / PDF format with minimum 10 pages but no more than 20.</a:t>
            </a:r>
          </a:p>
          <a:p>
            <a:pPr marL="457200" indent="-457200" defTabSz="914217">
              <a:lnSpc>
                <a:spcPct val="90000"/>
              </a:lnSpc>
              <a:spcBef>
                <a:spcPts val="1000"/>
              </a:spcBef>
              <a:buFont typeface="Arial" panose="020B0604020202020204" pitchFamily="34" charset="0"/>
              <a:buChar char="•"/>
            </a:pPr>
            <a:endParaRPr lang="en-HK" sz="2800" dirty="0">
              <a:solidFill>
                <a:srgbClr val="3F3F3F">
                  <a:lumMod val="75000"/>
                </a:srgbClr>
              </a:solidFill>
              <a:latin typeface="Montserrat" panose="00000500000000000000" pitchFamily="2" charset="0"/>
              <a:ea typeface="Open Sans Light" panose="020B0306030504020204" pitchFamily="34" charset="0"/>
              <a:cs typeface="Open Sans" charset="0"/>
            </a:endParaRPr>
          </a:p>
          <a:p>
            <a:pPr marL="457200" indent="-457200" defTabSz="914217">
              <a:lnSpc>
                <a:spcPct val="90000"/>
              </a:lnSpc>
              <a:spcBef>
                <a:spcPts val="1000"/>
              </a:spcBef>
              <a:buFont typeface="Arial" panose="020B0604020202020204" pitchFamily="34" charset="0"/>
              <a:buChar char="•"/>
            </a:pPr>
            <a:r>
              <a:rPr lang="en-HK" sz="2800" dirty="0">
                <a:solidFill>
                  <a:srgbClr val="3F3F3F">
                    <a:lumMod val="75000"/>
                  </a:srgbClr>
                </a:solidFill>
                <a:latin typeface="Montserrat" panose="00000500000000000000" pitchFamily="2" charset="0"/>
                <a:ea typeface="Open Sans Light" panose="020B0306030504020204" pitchFamily="34" charset="0"/>
                <a:cs typeface="Open Sans" charset="0"/>
              </a:rPr>
              <a:t>NOTE: You are highly recommended to include ALL the information as illustrated in the following template as such information are expected from the Admission Panel. You may of course, vary the sequence, format, style, etc. and add other relevant information as appropriate. </a:t>
            </a:r>
            <a:endParaRPr lang="en-US" sz="2800" dirty="0">
              <a:solidFill>
                <a:srgbClr val="3F3F3F">
                  <a:lumMod val="75000"/>
                </a:srgbClr>
              </a:solidFill>
              <a:latin typeface="Montserrat" panose="00000500000000000000" pitchFamily="2" charset="0"/>
              <a:ea typeface="Open Sans Light" panose="020B0306030504020204" pitchFamily="34" charset="0"/>
              <a:cs typeface="Open Sans" charset="0"/>
            </a:endParaRPr>
          </a:p>
        </p:txBody>
      </p:sp>
    </p:spTree>
    <p:extLst>
      <p:ext uri="{BB962C8B-B14F-4D97-AF65-F5344CB8AC3E}">
        <p14:creationId xmlns:p14="http://schemas.microsoft.com/office/powerpoint/2010/main" val="341784202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6C14D-20FB-9719-7209-B0D64C206B8D}"/>
              </a:ext>
            </a:extLst>
          </p:cNvPr>
          <p:cNvSpPr>
            <a:spLocks noGrp="1"/>
          </p:cNvSpPr>
          <p:nvPr>
            <p:ph type="title"/>
          </p:nvPr>
        </p:nvSpPr>
        <p:spPr>
          <a:xfrm>
            <a:off x="1336629" y="936442"/>
            <a:ext cx="17280129" cy="1087676"/>
          </a:xfrm>
        </p:spPr>
        <p:txBody>
          <a:bodyPr/>
          <a:lstStyle/>
          <a:p>
            <a:pPr algn="l"/>
            <a:r>
              <a:rPr lang="en-US" dirty="0">
                <a:latin typeface="Gotham Bold" panose="020B0604020202020204" charset="0"/>
                <a:cs typeface="Gotham Bold" panose="020B0604020202020204" charset="0"/>
              </a:rPr>
              <a:t>Project name</a:t>
            </a:r>
          </a:p>
        </p:txBody>
      </p:sp>
      <p:sp>
        <p:nvSpPr>
          <p:cNvPr id="6" name="Subtitle 4">
            <a:extLst>
              <a:ext uri="{FF2B5EF4-FFF2-40B4-BE49-F238E27FC236}">
                <a16:creationId xmlns:a16="http://schemas.microsoft.com/office/drawing/2014/main" id="{88E99C43-AC88-4188-0FDB-32172E2033BA}"/>
              </a:ext>
            </a:extLst>
          </p:cNvPr>
          <p:cNvSpPr txBox="1">
            <a:spLocks/>
          </p:cNvSpPr>
          <p:nvPr/>
        </p:nvSpPr>
        <p:spPr>
          <a:xfrm>
            <a:off x="1618248" y="7605560"/>
            <a:ext cx="3338761" cy="6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Presented by : </a:t>
            </a:r>
          </a:p>
        </p:txBody>
      </p:sp>
      <p:sp>
        <p:nvSpPr>
          <p:cNvPr id="7" name="Subtitle 4">
            <a:extLst>
              <a:ext uri="{FF2B5EF4-FFF2-40B4-BE49-F238E27FC236}">
                <a16:creationId xmlns:a16="http://schemas.microsoft.com/office/drawing/2014/main" id="{8C2822EE-501E-D356-4773-BF5A1732E317}"/>
              </a:ext>
            </a:extLst>
          </p:cNvPr>
          <p:cNvSpPr txBox="1">
            <a:spLocks/>
          </p:cNvSpPr>
          <p:nvPr/>
        </p:nvSpPr>
        <p:spPr>
          <a:xfrm>
            <a:off x="1618248" y="8379674"/>
            <a:ext cx="2829200" cy="634000"/>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pPr marL="0" indent="0" algn="l" defTabSz="914400">
              <a:spcBef>
                <a:spcPct val="20000"/>
              </a:spcBef>
            </a:pPr>
            <a:r>
              <a:rPr lang="en-US" sz="3200" dirty="0">
                <a:solidFill>
                  <a:schemeClr val="tx1"/>
                </a:solidFill>
                <a:latin typeface="+mn-lt"/>
                <a:ea typeface="+mn-ea"/>
                <a:cs typeface="+mn-cs"/>
              </a:rPr>
              <a:t>Date : </a:t>
            </a:r>
          </a:p>
        </p:txBody>
      </p:sp>
    </p:spTree>
    <p:extLst>
      <p:ext uri="{BB962C8B-B14F-4D97-AF65-F5344CB8AC3E}">
        <p14:creationId xmlns:p14="http://schemas.microsoft.com/office/powerpoint/2010/main" val="209542993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a:xfrm>
            <a:off x="983586" y="0"/>
            <a:ext cx="15432374" cy="2886075"/>
          </a:xfrm>
        </p:spPr>
        <p:txBody>
          <a:bodyPr/>
          <a:lstStyle/>
          <a:p>
            <a:pPr algn="l"/>
            <a:r>
              <a:rPr lang="en-US" b="1" dirty="0">
                <a:latin typeface="Gotham Bold" panose="020B0604020202020204" charset="0"/>
                <a:cs typeface="Gotham Bold" panose="020B0604020202020204" charset="0"/>
              </a:rPr>
              <a:t>Project</a:t>
            </a:r>
            <a:r>
              <a:rPr lang="zh-TW" altLang="en-US" b="1" dirty="0">
                <a:latin typeface="Gotham Bold" panose="020B0604020202020204" charset="0"/>
                <a:cs typeface="Gotham Bold" panose="020B0604020202020204" charset="0"/>
              </a:rPr>
              <a:t> </a:t>
            </a:r>
            <a:r>
              <a:rPr lang="en-US" altLang="zh-TW" b="1" dirty="0">
                <a:latin typeface="Gotham Bold" panose="020B0604020202020204" charset="0"/>
                <a:cs typeface="Gotham Bold" panose="020B0604020202020204" charset="0"/>
              </a:rPr>
              <a:t>summary</a:t>
            </a:r>
            <a:endParaRPr lang="en-HK" b="1" dirty="0">
              <a:latin typeface="Gotham Bold" panose="020B0604020202020204" charset="0"/>
              <a:cs typeface="Gotham Bold" panose="020B0604020202020204" charset="0"/>
            </a:endParaRP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950102" y="2886075"/>
            <a:ext cx="15891531" cy="4594223"/>
          </a:xfrm>
        </p:spPr>
        <p:txBody>
          <a:bodyPr/>
          <a:lstStyle/>
          <a:p>
            <a:pPr marL="341948" indent="-341948" algn="l">
              <a:buFont typeface="Arial" panose="020B0604020202020204" pitchFamily="34" charset="0"/>
              <a:buChar char="•"/>
              <a:defRPr/>
            </a:pPr>
            <a:r>
              <a:rPr lang="en-HK" dirty="0">
                <a:solidFill>
                  <a:schemeClr val="tx1"/>
                </a:solidFill>
                <a:latin typeface="Gotham" panose="020B0604020202020204" charset="0"/>
                <a:cs typeface="Gotham" panose="020B0604020202020204" charset="0"/>
              </a:rPr>
              <a:t>Introduction of your product within 30-40 words :</a:t>
            </a:r>
            <a:endParaRPr lang="en-US" dirty="0">
              <a:latin typeface="Gotham" panose="020B0604020202020204" charset="0"/>
              <a:cs typeface="Gotham" panose="020B0604020202020204" charset="0"/>
            </a:endParaRPr>
          </a:p>
          <a:p>
            <a:pPr marL="0" indent="0" algn="l">
              <a:defRPr/>
            </a:pPr>
            <a:endParaRPr lang="en-HK" dirty="0">
              <a:solidFill>
                <a:schemeClr val="tx1"/>
              </a:solidFill>
              <a:latin typeface="Gotham" panose="020B0604020202020204" charset="0"/>
              <a:cs typeface="Gotham" panose="020B0604020202020204" charset="0"/>
            </a:endParaRPr>
          </a:p>
          <a:p>
            <a:pPr marL="341948" indent="-341948" algn="l">
              <a:buFont typeface="Arial" panose="020B0604020202020204" pitchFamily="34" charset="0"/>
              <a:buChar char="•"/>
              <a:defRPr/>
            </a:pPr>
            <a:r>
              <a:rPr lang="en-HK" altLang="zh-TW" dirty="0">
                <a:solidFill>
                  <a:schemeClr val="tx1"/>
                </a:solidFill>
                <a:latin typeface="Gotham" panose="020B0604020202020204" charset="0"/>
                <a:cs typeface="Gotham" panose="020B0604020202020204" charset="0"/>
              </a:rPr>
              <a:t>Expected contents:</a:t>
            </a:r>
            <a:endParaRPr lang="en-US" altLang="zh-TW" dirty="0">
              <a:solidFill>
                <a:schemeClr val="tx1"/>
              </a:solidFill>
              <a:latin typeface="Gotham" panose="020B0604020202020204" charset="0"/>
              <a:cs typeface="Gotham" panose="020B0604020202020204" charset="0"/>
            </a:endParaRPr>
          </a:p>
          <a:p>
            <a:pPr marL="514350" indent="-514350" algn="l">
              <a:buFontTx/>
              <a:buChar char="-"/>
            </a:pPr>
            <a:r>
              <a:rPr lang="en-HK" dirty="0">
                <a:solidFill>
                  <a:schemeClr val="tx1"/>
                </a:solidFill>
                <a:latin typeface="Gotham" panose="020B0604020202020204" charset="0"/>
                <a:cs typeface="Gotham" panose="020B0604020202020204" charset="0"/>
              </a:rPr>
              <a:t>What is your product?</a:t>
            </a:r>
          </a:p>
          <a:p>
            <a:pPr marL="341948" indent="-341948" algn="l"/>
            <a:r>
              <a:rPr lang="en-HK" dirty="0">
                <a:solidFill>
                  <a:schemeClr val="tx1"/>
                </a:solidFill>
                <a:latin typeface="Gotham" panose="020B0604020202020204" charset="0"/>
                <a:cs typeface="Gotham" panose="020B0604020202020204" charset="0"/>
              </a:rPr>
              <a:t>-	  Who are your target customers? </a:t>
            </a:r>
          </a:p>
          <a:p>
            <a:pPr marL="341948" indent="-341948" algn="l"/>
            <a:r>
              <a:rPr lang="en-HK" dirty="0">
                <a:solidFill>
                  <a:schemeClr val="tx1"/>
                </a:solidFill>
                <a:latin typeface="Gotham" panose="020B0604020202020204" charset="0"/>
                <a:cs typeface="Gotham" panose="020B0604020202020204" charset="0"/>
              </a:rPr>
              <a:t>- 	  What is the problem you are trying to solve? </a:t>
            </a:r>
            <a:endParaRPr lang="en-US" dirty="0">
              <a:solidFill>
                <a:schemeClr val="tx1"/>
              </a:solidFill>
              <a:latin typeface="Gotham" panose="020B0604020202020204" charset="0"/>
              <a:cs typeface="Gotham" panose="020B0604020202020204" charset="0"/>
            </a:endParaRPr>
          </a:p>
          <a:p>
            <a:pPr marL="341948" indent="-341948" algn="l">
              <a:buFont typeface="Arial" panose="020B0604020202020204" pitchFamily="34" charset="0"/>
              <a:buChar char="•"/>
              <a:defRPr/>
            </a:pPr>
            <a:endParaRPr lang="en-HK" dirty="0">
              <a:solidFill>
                <a:schemeClr val="tx1"/>
              </a:solidFill>
              <a:latin typeface="Gotham" panose="020B0604020202020204" charset="0"/>
              <a:cs typeface="Gotham" panose="020B0604020202020204" charset="0"/>
            </a:endParaRPr>
          </a:p>
        </p:txBody>
      </p:sp>
    </p:spTree>
    <p:extLst>
      <p:ext uri="{BB962C8B-B14F-4D97-AF65-F5344CB8AC3E}">
        <p14:creationId xmlns:p14="http://schemas.microsoft.com/office/powerpoint/2010/main" val="8662842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HK" dirty="0">
                <a:latin typeface="Gotham Bold" panose="020B0604020202020204" charset="0"/>
                <a:cs typeface="Gotham Bold" panose="020B0604020202020204" charset="0"/>
              </a:rPr>
              <a:t>Product features</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3"/>
            <a:ext cx="15891531" cy="4594223"/>
          </a:xfrm>
        </p:spPr>
        <p:txBody>
          <a:bodyPr/>
          <a:lstStyle/>
          <a:p>
            <a:pPr marL="514350" indent="-514350" algn="l">
              <a:buFont typeface="Arial" panose="020B0604020202020204" pitchFamily="34" charset="0"/>
              <a:buChar char="•"/>
            </a:pPr>
            <a:r>
              <a:rPr lang="en-US" altLang="zh-TW" dirty="0">
                <a:solidFill>
                  <a:schemeClr val="tx1"/>
                </a:solidFill>
                <a:latin typeface="Gotham "/>
                <a:cs typeface="Gotham Bold" panose="020B0604020202020204" charset="0"/>
              </a:rPr>
              <a:t>How can the product solve market problem / fulfill market needs? </a:t>
            </a:r>
          </a:p>
          <a:p>
            <a:pPr marL="514350" indent="-514350" algn="l">
              <a:buFont typeface="Arial" panose="020B0604020202020204" pitchFamily="34" charset="0"/>
              <a:buChar char="•"/>
            </a:pPr>
            <a:r>
              <a:rPr lang="en-US" altLang="zh-TW" dirty="0">
                <a:solidFill>
                  <a:schemeClr val="tx1"/>
                </a:solidFill>
                <a:latin typeface="Gotham "/>
                <a:cs typeface="Gotham Bold" panose="020B0604020202020204" charset="0"/>
              </a:rPr>
              <a:t>What is the technology involved? </a:t>
            </a:r>
          </a:p>
          <a:p>
            <a:pPr marL="514350" indent="-514350" algn="l">
              <a:buFont typeface="Arial" panose="020B0604020202020204" pitchFamily="34" charset="0"/>
              <a:buChar char="•"/>
            </a:pPr>
            <a:r>
              <a:rPr lang="en-US" altLang="zh-TW" dirty="0">
                <a:solidFill>
                  <a:schemeClr val="tx1"/>
                </a:solidFill>
                <a:latin typeface="Gotham "/>
                <a:cs typeface="Gotham Bold" panose="020B0604020202020204" charset="0"/>
              </a:rPr>
              <a:t>What is the Innovativeness?</a:t>
            </a:r>
          </a:p>
          <a:p>
            <a:pPr marL="514350" indent="-514350" algn="l">
              <a:buFont typeface="Arial" panose="020B0604020202020204" pitchFamily="34" charset="0"/>
              <a:buChar char="•"/>
            </a:pPr>
            <a:endParaRPr lang="en-US" altLang="zh-TW" dirty="0">
              <a:solidFill>
                <a:schemeClr val="tx1"/>
              </a:solidFill>
              <a:latin typeface="Gotham "/>
              <a:cs typeface="Gotham Bold" panose="020B0604020202020204" charset="0"/>
            </a:endParaRPr>
          </a:p>
          <a:p>
            <a:pPr marL="514350" indent="-514350" algn="l">
              <a:buFont typeface="Arial" panose="020B0604020202020204" pitchFamily="34" charset="0"/>
              <a:buChar char="•"/>
            </a:pPr>
            <a:r>
              <a:rPr lang="en-US" altLang="zh-TW" dirty="0">
                <a:solidFill>
                  <a:schemeClr val="tx1"/>
                </a:solidFill>
                <a:latin typeface="Gotham "/>
                <a:cs typeface="Gotham Bold" panose="020B0604020202020204" charset="0"/>
              </a:rPr>
              <a:t>You can use picture, flow-diagram, illustration or even previous work of your own to state your point.</a:t>
            </a:r>
          </a:p>
          <a:p>
            <a:pPr algn="l"/>
            <a:endParaRPr lang="en-HK" dirty="0">
              <a:latin typeface="Gotham "/>
              <a:cs typeface="Gotham Bold" panose="020B0604020202020204" charset="0"/>
            </a:endParaRPr>
          </a:p>
        </p:txBody>
      </p:sp>
    </p:spTree>
    <p:extLst>
      <p:ext uri="{BB962C8B-B14F-4D97-AF65-F5344CB8AC3E}">
        <p14:creationId xmlns:p14="http://schemas.microsoft.com/office/powerpoint/2010/main" val="218465780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HK" dirty="0">
                <a:latin typeface="Gotham Bold" panose="020B0604020202020204" charset="0"/>
                <a:cs typeface="Gotham Bold" panose="020B0604020202020204" charset="0"/>
              </a:rPr>
              <a:t>Research and development content</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3"/>
            <a:ext cx="15891531" cy="4594223"/>
          </a:xfrm>
        </p:spPr>
        <p:txBody>
          <a:bodyPr/>
          <a:lstStyle/>
          <a:p>
            <a:pPr marL="514350" indent="-514350" algn="l">
              <a:buFont typeface="Arial" panose="020B0604020202020204" pitchFamily="34" charset="0"/>
              <a:buChar char="•"/>
            </a:pPr>
            <a:r>
              <a:rPr lang="en-HK" dirty="0">
                <a:solidFill>
                  <a:schemeClr val="tx1"/>
                </a:solidFill>
                <a:latin typeface="Gotham "/>
              </a:rPr>
              <a:t>What is your achievement in R&amp;D so far?</a:t>
            </a:r>
          </a:p>
          <a:p>
            <a:pPr marL="514350" lvl="1" indent="-514350" algn="l">
              <a:buFont typeface="Arial" panose="020B0604020202020204" pitchFamily="34" charset="0"/>
              <a:buChar char="•"/>
            </a:pPr>
            <a:r>
              <a:rPr lang="en-US" dirty="0">
                <a:solidFill>
                  <a:schemeClr val="tx1"/>
                </a:solidFill>
                <a:latin typeface="Gotham "/>
                <a:sym typeface="Overpass Light"/>
              </a:rPr>
              <a:t>What are the research you have been done?</a:t>
            </a:r>
          </a:p>
          <a:p>
            <a:pPr marL="514350" lvl="1" indent="-514350" algn="l">
              <a:buFont typeface="Arial" panose="020B0604020202020204" pitchFamily="34" charset="0"/>
              <a:buChar char="•"/>
            </a:pPr>
            <a:r>
              <a:rPr lang="en-HK" dirty="0">
                <a:solidFill>
                  <a:schemeClr val="tx1"/>
                </a:solidFill>
                <a:latin typeface="Gotham "/>
                <a:sym typeface="Overpass Light"/>
              </a:rPr>
              <a:t>What are the technologies has been developed?</a:t>
            </a:r>
          </a:p>
          <a:p>
            <a:pPr marL="514350" lvl="1" indent="-514350" algn="l">
              <a:buFont typeface="Arial" panose="020B0604020202020204" pitchFamily="34" charset="0"/>
              <a:buChar char="•"/>
            </a:pPr>
            <a:r>
              <a:rPr lang="en-HK" dirty="0">
                <a:solidFill>
                  <a:schemeClr val="tx1"/>
                </a:solidFill>
                <a:latin typeface="Gotham "/>
                <a:sym typeface="Overpass Light"/>
              </a:rPr>
              <a:t>What is your R&amp;D plan for the coming 12 months? </a:t>
            </a:r>
            <a:endParaRPr lang="en-US" dirty="0">
              <a:solidFill>
                <a:schemeClr val="tx1"/>
              </a:solidFill>
              <a:latin typeface="Gotham "/>
              <a:sym typeface="Overpass Light"/>
            </a:endParaRPr>
          </a:p>
          <a:p>
            <a:pPr algn="l"/>
            <a:endParaRPr lang="en-HK" dirty="0">
              <a:latin typeface="Gotham "/>
            </a:endParaRPr>
          </a:p>
        </p:txBody>
      </p:sp>
    </p:spTree>
    <p:extLst>
      <p:ext uri="{BB962C8B-B14F-4D97-AF65-F5344CB8AC3E}">
        <p14:creationId xmlns:p14="http://schemas.microsoft.com/office/powerpoint/2010/main" val="213253293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a:xfrm>
            <a:off x="1258035" y="-442682"/>
            <a:ext cx="15085735" cy="2886075"/>
          </a:xfrm>
        </p:spPr>
        <p:txBody>
          <a:bodyPr/>
          <a:lstStyle/>
          <a:p>
            <a:pPr algn="l"/>
            <a:r>
              <a:rPr lang="en-HK" dirty="0">
                <a:latin typeface="Gotham Bold" panose="020B0604020202020204" charset="0"/>
                <a:cs typeface="Gotham Bold" panose="020B0604020202020204" charset="0"/>
              </a:rPr>
              <a:t>Competitor analysis</a:t>
            </a:r>
          </a:p>
        </p:txBody>
      </p:sp>
      <p:graphicFrame>
        <p:nvGraphicFramePr>
          <p:cNvPr id="6" name="Group 215">
            <a:extLst>
              <a:ext uri="{FF2B5EF4-FFF2-40B4-BE49-F238E27FC236}">
                <a16:creationId xmlns:a16="http://schemas.microsoft.com/office/drawing/2014/main" id="{C93F8AB5-F462-2C89-2D32-C177398DA45F}"/>
              </a:ext>
            </a:extLst>
          </p:cNvPr>
          <p:cNvGraphicFramePr>
            <a:graphicFrameLocks/>
          </p:cNvGraphicFramePr>
          <p:nvPr>
            <p:extLst>
              <p:ext uri="{D42A27DB-BD31-4B8C-83A1-F6EECF244321}">
                <p14:modId xmlns:p14="http://schemas.microsoft.com/office/powerpoint/2010/main" val="590775765"/>
              </p:ext>
            </p:extLst>
          </p:nvPr>
        </p:nvGraphicFramePr>
        <p:xfrm>
          <a:off x="1259125" y="2983259"/>
          <a:ext cx="16085903" cy="5730022"/>
        </p:xfrm>
        <a:graphic>
          <a:graphicData uri="http://schemas.openxmlformats.org/drawingml/2006/table">
            <a:tbl>
              <a:tblPr/>
              <a:tblGrid>
                <a:gridCol w="3887641">
                  <a:extLst>
                    <a:ext uri="{9D8B030D-6E8A-4147-A177-3AD203B41FA5}">
                      <a16:colId xmlns:a16="http://schemas.microsoft.com/office/drawing/2014/main" val="20000"/>
                    </a:ext>
                  </a:extLst>
                </a:gridCol>
                <a:gridCol w="4321271">
                  <a:extLst>
                    <a:ext uri="{9D8B030D-6E8A-4147-A177-3AD203B41FA5}">
                      <a16:colId xmlns:a16="http://schemas.microsoft.com/office/drawing/2014/main" val="20001"/>
                    </a:ext>
                  </a:extLst>
                </a:gridCol>
                <a:gridCol w="2893067">
                  <a:extLst>
                    <a:ext uri="{9D8B030D-6E8A-4147-A177-3AD203B41FA5}">
                      <a16:colId xmlns:a16="http://schemas.microsoft.com/office/drawing/2014/main" val="20002"/>
                    </a:ext>
                  </a:extLst>
                </a:gridCol>
                <a:gridCol w="2491962">
                  <a:extLst>
                    <a:ext uri="{9D8B030D-6E8A-4147-A177-3AD203B41FA5}">
                      <a16:colId xmlns:a16="http://schemas.microsoft.com/office/drawing/2014/main" val="20003"/>
                    </a:ext>
                  </a:extLst>
                </a:gridCol>
                <a:gridCol w="2491962">
                  <a:extLst>
                    <a:ext uri="{9D8B030D-6E8A-4147-A177-3AD203B41FA5}">
                      <a16:colId xmlns:a16="http://schemas.microsoft.com/office/drawing/2014/main" val="20004"/>
                    </a:ext>
                  </a:extLst>
                </a:gridCol>
              </a:tblGrid>
              <a:tr h="934064">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n-lt"/>
                          <a:ea typeface="+mn-ea"/>
                        </a:rPr>
                        <a:t>Features/</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n-lt"/>
                          <a:ea typeface="+mn-ea"/>
                        </a:rPr>
                        <a:t>Problems to be solved</a:t>
                      </a:r>
                    </a:p>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Your Product / Idea</a:t>
                      </a: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Competitors (who work on the business similar to your idea)</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8145">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Product A</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Product B</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Product C</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934064">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a.</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anose="05000000000000000000" pitchFamily="2" charset="2"/>
                        <a:buNone/>
                        <a:tabLst/>
                      </a:pPr>
                      <a:r>
                        <a:rPr kumimoji="1" lang="zh-TW" altLang="en-US" sz="2700" b="1" i="0" u="none" strike="noStrike" cap="none" normalizeH="0" baseline="0" dirty="0">
                          <a:ln>
                            <a:noFill/>
                          </a:ln>
                          <a:solidFill>
                            <a:schemeClr val="tx1"/>
                          </a:solidFill>
                          <a:effectLst/>
                          <a:latin typeface="+mj-lt"/>
                          <a:ea typeface="新細明體" pitchFamily="18" charset="-120"/>
                          <a:sym typeface="Wingdings" panose="05000000000000000000" pitchFamily="2" charset="2"/>
                        </a:rPr>
                        <a:t></a:t>
                      </a:r>
                      <a:endParaRPr kumimoji="1" lang="zh-TW" altLang="en-US" sz="42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mj-lt"/>
                          <a:ea typeface="新細明體" pitchFamily="18" charset="-120"/>
                        </a:rPr>
                        <a:t>　</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700" b="1" i="0" u="none" strike="noStrike" cap="none" normalizeH="0" baseline="0" dirty="0">
                          <a:ln>
                            <a:noFill/>
                          </a:ln>
                          <a:solidFill>
                            <a:schemeClr val="tx1"/>
                          </a:solidFill>
                          <a:effectLst/>
                          <a:latin typeface="+mj-lt"/>
                          <a:ea typeface="+mn-ea"/>
                          <a:sym typeface="Wingdings" panose="05000000000000000000" pitchFamily="2" charset="2"/>
                        </a:rPr>
                        <a:t>  </a:t>
                      </a:r>
                      <a:r>
                        <a:rPr kumimoji="1" lang="zh-TW" altLang="en-US" sz="2700" b="1" i="0" u="none" strike="noStrike" cap="none" normalizeH="0" baseline="0" dirty="0">
                          <a:ln>
                            <a:noFill/>
                          </a:ln>
                          <a:solidFill>
                            <a:schemeClr val="tx1"/>
                          </a:solidFill>
                          <a:effectLst/>
                          <a:latin typeface="+mj-lt"/>
                          <a:ea typeface="新細明體" pitchFamily="18" charset="-120"/>
                        </a:rPr>
                        <a:t>　</a:t>
                      </a:r>
                      <a:endParaRPr kumimoji="1" lang="zh-TW" altLang="en-US" sz="42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36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3600" b="1" i="0" u="none" strike="noStrike" cap="none" normalizeH="0" baseline="0" dirty="0">
                        <a:ln>
                          <a:noFill/>
                        </a:ln>
                        <a:solidFill>
                          <a:schemeClr val="tx1"/>
                        </a:solidFill>
                        <a:effectLst/>
                        <a:latin typeface="+mj-lt"/>
                        <a:ea typeface="+mn-ea"/>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1539">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b.</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7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7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新細明體" pitchFamily="18" charset="-120"/>
                        </a:rPr>
                        <a:t>　</a:t>
                      </a:r>
                      <a:endParaRPr kumimoji="1" lang="zh-TW" altLang="en-US" sz="3600" b="1" i="0" u="none" strike="noStrike" cap="none" normalizeH="0" baseline="0" dirty="0">
                        <a:ln>
                          <a:noFill/>
                        </a:ln>
                        <a:solidFill>
                          <a:schemeClr val="tx1"/>
                        </a:solidFill>
                        <a:effectLst/>
                        <a:latin typeface="+mj-lt"/>
                        <a:ea typeface="+mn-ea"/>
                      </a:endParaRP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36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3600" b="1" i="0" u="none" strike="noStrike" cap="none" normalizeH="0" baseline="0" dirty="0">
                        <a:ln>
                          <a:noFill/>
                        </a:ln>
                        <a:solidFill>
                          <a:schemeClr val="tx1"/>
                        </a:solidFill>
                        <a:effectLst/>
                        <a:latin typeface="+mj-lt"/>
                        <a:ea typeface="+mn-ea"/>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新細明體" pitchFamily="18" charset="-120"/>
                        </a:rPr>
                        <a:t>　</a:t>
                      </a:r>
                      <a:r>
                        <a:rPr kumimoji="1" lang="zh-TW" altLang="en-US" sz="36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3600" b="1" i="0" u="none" strike="noStrike" cap="none" normalizeH="0" baseline="0" dirty="0">
                        <a:ln>
                          <a:noFill/>
                        </a:ln>
                        <a:solidFill>
                          <a:schemeClr val="tx1"/>
                        </a:solidFill>
                        <a:effectLst/>
                        <a:latin typeface="+mj-lt"/>
                        <a:ea typeface="+mn-ea"/>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4064">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a:ln>
                            <a:noFill/>
                          </a:ln>
                          <a:solidFill>
                            <a:schemeClr val="tx1"/>
                          </a:solidFill>
                          <a:effectLst/>
                          <a:latin typeface="+mj-lt"/>
                          <a:ea typeface="新細明體" pitchFamily="18" charset="-120"/>
                        </a:rPr>
                        <a:t>c.</a:t>
                      </a:r>
                      <a:endParaRPr kumimoji="1" lang="en-US" altLang="zh-TW" sz="3600" b="1" i="0" u="none" strike="noStrike" cap="none" normalizeH="0" baseline="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7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7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mj-lt"/>
                          <a:ea typeface="新細明體" pitchFamily="18" charset="-120"/>
                        </a:rPr>
                        <a:t>　</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新細明體" pitchFamily="18" charset="-120"/>
                        </a:rPr>
                        <a:t>　</a:t>
                      </a:r>
                      <a:r>
                        <a:rPr kumimoji="1" lang="zh-TW" altLang="en-US" sz="36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3600" b="1" i="0" u="none" strike="noStrike" cap="none" normalizeH="0" baseline="0" dirty="0">
                        <a:ln>
                          <a:noFill/>
                        </a:ln>
                        <a:solidFill>
                          <a:schemeClr val="tx1"/>
                        </a:solidFill>
                        <a:effectLst/>
                        <a:latin typeface="+mj-lt"/>
                        <a:ea typeface="+mn-ea"/>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新細明體" pitchFamily="18" charset="-120"/>
                        </a:rPr>
                        <a:t>　</a:t>
                      </a:r>
                      <a:r>
                        <a:rPr kumimoji="1" lang="zh-TW" altLang="en-US" sz="36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3600" b="1" i="0" u="none" strike="noStrike" cap="none" normalizeH="0" baseline="0" dirty="0">
                        <a:ln>
                          <a:noFill/>
                        </a:ln>
                        <a:solidFill>
                          <a:schemeClr val="tx1"/>
                        </a:solidFill>
                        <a:effectLst/>
                        <a:latin typeface="+mj-lt"/>
                        <a:ea typeface="+mn-ea"/>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145">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Price: </a:t>
                      </a:r>
                      <a:endParaRPr kumimoji="1" lang="en-US" altLang="zh-TW"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HKD500</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mj-lt"/>
                          <a:ea typeface="新細明體" pitchFamily="18" charset="-120"/>
                        </a:rPr>
                        <a:t>　</a:t>
                      </a:r>
                      <a:r>
                        <a:rPr kumimoji="1" lang="en-US" altLang="zh-TW" sz="2400" b="1" i="0" u="none" strike="noStrike" cap="none" normalizeH="0" baseline="0" dirty="0">
                          <a:ln>
                            <a:noFill/>
                          </a:ln>
                          <a:solidFill>
                            <a:schemeClr val="tx1"/>
                          </a:solidFill>
                          <a:effectLst/>
                          <a:latin typeface="+mj-lt"/>
                          <a:ea typeface="新細明體" pitchFamily="18" charset="-120"/>
                        </a:rPr>
                        <a:t>HKD300</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tx1"/>
                          </a:solidFill>
                          <a:effectLst/>
                          <a:latin typeface="+mj-lt"/>
                          <a:ea typeface="新細明體" pitchFamily="18" charset="-120"/>
                        </a:rPr>
                        <a:t>　</a:t>
                      </a:r>
                      <a:r>
                        <a:rPr kumimoji="1" lang="en-US" altLang="zh-TW" sz="2400" b="1" i="0" u="none" strike="noStrike" cap="none" normalizeH="0" baseline="0" dirty="0">
                          <a:ln>
                            <a:noFill/>
                          </a:ln>
                          <a:solidFill>
                            <a:schemeClr val="tx1"/>
                          </a:solidFill>
                          <a:effectLst/>
                          <a:latin typeface="+mj-lt"/>
                          <a:ea typeface="新細明體" pitchFamily="18" charset="-120"/>
                        </a:rPr>
                        <a:t>HKD700</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tx1"/>
                          </a:solidFill>
                          <a:effectLst/>
                          <a:latin typeface="+mj-lt"/>
                          <a:ea typeface="新細明體" pitchFamily="18" charset="-120"/>
                        </a:rPr>
                        <a:t>HKD500</a:t>
                      </a:r>
                      <a:endParaRPr kumimoji="1" lang="zh-TW" altLang="en-US" sz="3600" b="1" i="0" u="none" strike="noStrike" cap="none" normalizeH="0" baseline="0" dirty="0">
                        <a:ln>
                          <a:noFill/>
                        </a:ln>
                        <a:solidFill>
                          <a:schemeClr val="tx1"/>
                        </a:solidFill>
                        <a:effectLst/>
                        <a:latin typeface="+mj-lt"/>
                        <a:ea typeface="新細明體" pitchFamily="18" charset="-120"/>
                      </a:endParaRPr>
                    </a:p>
                  </a:txBody>
                  <a:tcPr marL="137160" marR="137160" marT="68570" marB="685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Rectangle 6">
            <a:extLst>
              <a:ext uri="{FF2B5EF4-FFF2-40B4-BE49-F238E27FC236}">
                <a16:creationId xmlns:a16="http://schemas.microsoft.com/office/drawing/2014/main" id="{7B07F296-AE32-A4BD-780A-B7D59224730E}"/>
              </a:ext>
            </a:extLst>
          </p:cNvPr>
          <p:cNvSpPr/>
          <p:nvPr/>
        </p:nvSpPr>
        <p:spPr>
          <a:xfrm>
            <a:off x="1258036" y="2387968"/>
            <a:ext cx="2106667" cy="507831"/>
          </a:xfrm>
          <a:prstGeom prst="rect">
            <a:avLst/>
          </a:prstGeom>
        </p:spPr>
        <p:txBody>
          <a:bodyPr wrap="none">
            <a:spAutoFit/>
          </a:bodyPr>
          <a:lstStyle/>
          <a:p>
            <a:pPr defTabSz="1371600"/>
            <a:r>
              <a:rPr kumimoji="1" lang="en-US" altLang="zh-TW" sz="2700" b="1" dirty="0">
                <a:solidFill>
                  <a:srgbClr val="3F3F3F"/>
                </a:solidFill>
                <a:latin typeface="Gotham" panose="020B0604020202020204" charset="0"/>
                <a:cs typeface="Gotham" panose="020B0604020202020204" charset="0"/>
              </a:rPr>
              <a:t>(Example) </a:t>
            </a:r>
            <a:endParaRPr lang="en-US" sz="2700" dirty="0">
              <a:solidFill>
                <a:srgbClr val="3F3F3F"/>
              </a:solidFill>
              <a:latin typeface="Gotham" panose="020B0604020202020204" charset="0"/>
              <a:cs typeface="Gotham" panose="020B0604020202020204" charset="0"/>
            </a:endParaRPr>
          </a:p>
        </p:txBody>
      </p:sp>
    </p:spTree>
    <p:extLst>
      <p:ext uri="{BB962C8B-B14F-4D97-AF65-F5344CB8AC3E}">
        <p14:creationId xmlns:p14="http://schemas.microsoft.com/office/powerpoint/2010/main" val="356461036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US" dirty="0">
                <a:latin typeface="Gotham Bold" panose="020B0604020202020204" charset="0"/>
                <a:cs typeface="Gotham Bold" panose="020B0604020202020204" charset="0"/>
              </a:rPr>
              <a:t>Perceptual</a:t>
            </a:r>
            <a:r>
              <a:rPr lang="zh-TW" altLang="en-US" dirty="0">
                <a:latin typeface="Gotham Bold" panose="020B0604020202020204" charset="0"/>
                <a:cs typeface="Gotham Bold" panose="020B0604020202020204" charset="0"/>
              </a:rPr>
              <a:t> </a:t>
            </a:r>
            <a:r>
              <a:rPr lang="en-US" altLang="zh-TW" dirty="0">
                <a:latin typeface="Gotham Bold" panose="020B0604020202020204" charset="0"/>
                <a:cs typeface="Gotham Bold" panose="020B0604020202020204" charset="0"/>
              </a:rPr>
              <a:t>mapping</a:t>
            </a:r>
            <a:endParaRPr lang="en-HK" dirty="0">
              <a:latin typeface="Gotham Bold" panose="020B0604020202020204" charset="0"/>
              <a:cs typeface="Gotham Bold" panose="020B0604020202020204" charset="0"/>
            </a:endParaRPr>
          </a:p>
        </p:txBody>
      </p:sp>
      <p:cxnSp>
        <p:nvCxnSpPr>
          <p:cNvPr id="6" name="Straight Arrow Connector 5">
            <a:extLst>
              <a:ext uri="{FF2B5EF4-FFF2-40B4-BE49-F238E27FC236}">
                <a16:creationId xmlns:a16="http://schemas.microsoft.com/office/drawing/2014/main" id="{6F9ED00A-EA21-0181-D612-2D4FDA8F0A5D}"/>
              </a:ext>
            </a:extLst>
          </p:cNvPr>
          <p:cNvCxnSpPr/>
          <p:nvPr/>
        </p:nvCxnSpPr>
        <p:spPr>
          <a:xfrm>
            <a:off x="3933375" y="5575548"/>
            <a:ext cx="1036915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DBCFD55-1486-0470-9C76-DB9E1D4C8841}"/>
              </a:ext>
            </a:extLst>
          </p:cNvPr>
          <p:cNvCxnSpPr/>
          <p:nvPr/>
        </p:nvCxnSpPr>
        <p:spPr>
          <a:xfrm flipV="1">
            <a:off x="9117951" y="2875247"/>
            <a:ext cx="26049" cy="5616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5F93CD-D1FE-FFE0-2D84-06E17D6A5391}"/>
              </a:ext>
            </a:extLst>
          </p:cNvPr>
          <p:cNvSpPr txBox="1"/>
          <p:nvPr/>
        </p:nvSpPr>
        <p:spPr>
          <a:xfrm>
            <a:off x="2015208" y="5406561"/>
            <a:ext cx="3132348" cy="507831"/>
          </a:xfrm>
          <a:prstGeom prst="rect">
            <a:avLst/>
          </a:prstGeom>
          <a:noFill/>
        </p:spPr>
        <p:txBody>
          <a:bodyPr wrap="square" rtlCol="0">
            <a:spAutoFit/>
          </a:bodyPr>
          <a:lstStyle/>
          <a:p>
            <a:pPr defTabSz="1371600"/>
            <a:r>
              <a:rPr lang="en-US" sz="2700" dirty="0">
                <a:solidFill>
                  <a:srgbClr val="3F3F3F"/>
                </a:solidFill>
                <a:latin typeface="Gotham" panose="020B0604020202020204" charset="0"/>
                <a:cs typeface="Gotham" panose="020B0604020202020204" charset="0"/>
              </a:rPr>
              <a:t>Lower Price</a:t>
            </a:r>
          </a:p>
        </p:txBody>
      </p:sp>
      <p:sp>
        <p:nvSpPr>
          <p:cNvPr id="9" name="TextBox 8">
            <a:extLst>
              <a:ext uri="{FF2B5EF4-FFF2-40B4-BE49-F238E27FC236}">
                <a16:creationId xmlns:a16="http://schemas.microsoft.com/office/drawing/2014/main" id="{92A553FA-3158-BBB1-DB1F-EDF596424D64}"/>
              </a:ext>
            </a:extLst>
          </p:cNvPr>
          <p:cNvSpPr txBox="1"/>
          <p:nvPr/>
        </p:nvSpPr>
        <p:spPr>
          <a:xfrm>
            <a:off x="14213420" y="5406561"/>
            <a:ext cx="3132348" cy="507831"/>
          </a:xfrm>
          <a:prstGeom prst="rect">
            <a:avLst/>
          </a:prstGeom>
          <a:noFill/>
        </p:spPr>
        <p:txBody>
          <a:bodyPr wrap="square" rtlCol="0">
            <a:spAutoFit/>
          </a:bodyPr>
          <a:lstStyle/>
          <a:p>
            <a:pPr defTabSz="1371600"/>
            <a:r>
              <a:rPr lang="en-US" sz="2700" dirty="0">
                <a:solidFill>
                  <a:srgbClr val="3F3F3F"/>
                </a:solidFill>
                <a:latin typeface="Gotham" panose="020B0604020202020204" charset="0"/>
                <a:cs typeface="Gotham" panose="020B0604020202020204" charset="0"/>
              </a:rPr>
              <a:t>Higher Price</a:t>
            </a:r>
          </a:p>
        </p:txBody>
      </p:sp>
      <p:sp>
        <p:nvSpPr>
          <p:cNvPr id="10" name="TextBox 9">
            <a:extLst>
              <a:ext uri="{FF2B5EF4-FFF2-40B4-BE49-F238E27FC236}">
                <a16:creationId xmlns:a16="http://schemas.microsoft.com/office/drawing/2014/main" id="{0047DA36-6FE0-BC5C-3BA6-8184E39C117F}"/>
              </a:ext>
            </a:extLst>
          </p:cNvPr>
          <p:cNvSpPr txBox="1"/>
          <p:nvPr/>
        </p:nvSpPr>
        <p:spPr>
          <a:xfrm>
            <a:off x="7955868" y="8489450"/>
            <a:ext cx="3132348" cy="507831"/>
          </a:xfrm>
          <a:prstGeom prst="rect">
            <a:avLst/>
          </a:prstGeom>
          <a:noFill/>
        </p:spPr>
        <p:txBody>
          <a:bodyPr wrap="square" rtlCol="0">
            <a:spAutoFit/>
          </a:bodyPr>
          <a:lstStyle/>
          <a:p>
            <a:pPr defTabSz="1371600"/>
            <a:r>
              <a:rPr lang="en-US" sz="2700" dirty="0">
                <a:solidFill>
                  <a:srgbClr val="3F3F3F"/>
                </a:solidFill>
                <a:latin typeface="Gotham" panose="020B0604020202020204" charset="0"/>
                <a:cs typeface="Gotham" panose="020B0604020202020204" charset="0"/>
              </a:rPr>
              <a:t>Lower Quality </a:t>
            </a:r>
          </a:p>
        </p:txBody>
      </p:sp>
      <p:sp>
        <p:nvSpPr>
          <p:cNvPr id="11" name="TextBox 10">
            <a:extLst>
              <a:ext uri="{FF2B5EF4-FFF2-40B4-BE49-F238E27FC236}">
                <a16:creationId xmlns:a16="http://schemas.microsoft.com/office/drawing/2014/main" id="{24A768B5-C1C3-91EE-EE62-CC189186ECC2}"/>
              </a:ext>
            </a:extLst>
          </p:cNvPr>
          <p:cNvSpPr txBox="1"/>
          <p:nvPr/>
        </p:nvSpPr>
        <p:spPr>
          <a:xfrm>
            <a:off x="7955868" y="2321249"/>
            <a:ext cx="2700300" cy="507831"/>
          </a:xfrm>
          <a:prstGeom prst="rect">
            <a:avLst/>
          </a:prstGeom>
          <a:noFill/>
        </p:spPr>
        <p:txBody>
          <a:bodyPr wrap="square" rtlCol="0">
            <a:spAutoFit/>
          </a:bodyPr>
          <a:lstStyle/>
          <a:p>
            <a:pPr defTabSz="1371600"/>
            <a:r>
              <a:rPr lang="en-US" sz="2700" dirty="0">
                <a:solidFill>
                  <a:srgbClr val="3F3F3F"/>
                </a:solidFill>
                <a:latin typeface="Gotham" panose="020B0604020202020204" charset="0"/>
                <a:cs typeface="Gotham" panose="020B0604020202020204" charset="0"/>
              </a:rPr>
              <a:t>Higher Quality </a:t>
            </a:r>
          </a:p>
        </p:txBody>
      </p:sp>
      <p:grpSp>
        <p:nvGrpSpPr>
          <p:cNvPr id="12" name="Group 11">
            <a:extLst>
              <a:ext uri="{FF2B5EF4-FFF2-40B4-BE49-F238E27FC236}">
                <a16:creationId xmlns:a16="http://schemas.microsoft.com/office/drawing/2014/main" id="{946D961B-1FAD-7A8F-D190-FD45EFCCA952}"/>
              </a:ext>
            </a:extLst>
          </p:cNvPr>
          <p:cNvGrpSpPr/>
          <p:nvPr/>
        </p:nvGrpSpPr>
        <p:grpSpPr>
          <a:xfrm>
            <a:off x="9740331" y="3490833"/>
            <a:ext cx="2305324" cy="1095544"/>
            <a:chOff x="7248128" y="2492896"/>
            <a:chExt cx="1991604" cy="504055"/>
          </a:xfrm>
        </p:grpSpPr>
        <p:sp>
          <p:nvSpPr>
            <p:cNvPr id="13" name="Oval 12">
              <a:extLst>
                <a:ext uri="{FF2B5EF4-FFF2-40B4-BE49-F238E27FC236}">
                  <a16:creationId xmlns:a16="http://schemas.microsoft.com/office/drawing/2014/main" id="{4AA7F4CF-4B81-E9C6-E669-53940B8E17B0}"/>
                </a:ext>
              </a:extLst>
            </p:cNvPr>
            <p:cNvSpPr/>
            <p:nvPr/>
          </p:nvSpPr>
          <p:spPr>
            <a:xfrm>
              <a:off x="7248128" y="2492896"/>
              <a:ext cx="1584176" cy="5040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bg1"/>
                </a:solidFill>
                <a:latin typeface="Gotham" panose="020B0604020202020204" charset="0"/>
                <a:cs typeface="Gotham" panose="020B0604020202020204" charset="0"/>
              </a:endParaRPr>
            </a:p>
          </p:txBody>
        </p:sp>
        <p:sp>
          <p:nvSpPr>
            <p:cNvPr id="14" name="TextBox 13">
              <a:extLst>
                <a:ext uri="{FF2B5EF4-FFF2-40B4-BE49-F238E27FC236}">
                  <a16:creationId xmlns:a16="http://schemas.microsoft.com/office/drawing/2014/main" id="{AB861D92-479A-72D7-BDFE-3583DBA10B33}"/>
                </a:ext>
              </a:extLst>
            </p:cNvPr>
            <p:cNvSpPr txBox="1"/>
            <p:nvPr/>
          </p:nvSpPr>
          <p:spPr>
            <a:xfrm>
              <a:off x="7499590" y="2553754"/>
              <a:ext cx="1740142" cy="382338"/>
            </a:xfrm>
            <a:prstGeom prst="rect">
              <a:avLst/>
            </a:prstGeom>
            <a:noFill/>
            <a:ln>
              <a:noFill/>
            </a:ln>
          </p:spPr>
          <p:txBody>
            <a:bodyPr wrap="square" rtlCol="0">
              <a:spAutoFit/>
            </a:bodyPr>
            <a:lstStyle/>
            <a:p>
              <a:pPr defTabSz="1371600"/>
              <a:r>
                <a:rPr lang="en-US" sz="2400" b="1" dirty="0">
                  <a:solidFill>
                    <a:schemeClr val="bg1"/>
                  </a:solidFill>
                  <a:latin typeface="Gotham" panose="020B0604020202020204" charset="0"/>
                  <a:cs typeface="Gotham" panose="020B0604020202020204" charset="0"/>
                </a:rPr>
                <a:t>Your Product</a:t>
              </a:r>
            </a:p>
          </p:txBody>
        </p:sp>
      </p:grpSp>
      <p:grpSp>
        <p:nvGrpSpPr>
          <p:cNvPr id="15" name="Group 14">
            <a:extLst>
              <a:ext uri="{FF2B5EF4-FFF2-40B4-BE49-F238E27FC236}">
                <a16:creationId xmlns:a16="http://schemas.microsoft.com/office/drawing/2014/main" id="{3B8ED7BA-468A-C4E6-6EBE-3A7537957219}"/>
              </a:ext>
            </a:extLst>
          </p:cNvPr>
          <p:cNvGrpSpPr/>
          <p:nvPr/>
        </p:nvGrpSpPr>
        <p:grpSpPr>
          <a:xfrm>
            <a:off x="9446275" y="6021009"/>
            <a:ext cx="2086942" cy="1125946"/>
            <a:chOff x="7248128" y="2492896"/>
            <a:chExt cx="1680036" cy="504055"/>
          </a:xfrm>
          <a:solidFill>
            <a:srgbClr val="FFFF99"/>
          </a:solidFill>
        </p:grpSpPr>
        <p:sp>
          <p:nvSpPr>
            <p:cNvPr id="16" name="Oval 15">
              <a:extLst>
                <a:ext uri="{FF2B5EF4-FFF2-40B4-BE49-F238E27FC236}">
                  <a16:creationId xmlns:a16="http://schemas.microsoft.com/office/drawing/2014/main" id="{362625A9-3124-3B9D-5E68-E0A2BAA27BE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Gotham" panose="020B0604020202020204" charset="0"/>
                <a:cs typeface="Gotham" panose="020B0604020202020204" charset="0"/>
              </a:endParaRPr>
            </a:p>
          </p:txBody>
        </p:sp>
        <p:sp>
          <p:nvSpPr>
            <p:cNvPr id="17" name="TextBox 16">
              <a:extLst>
                <a:ext uri="{FF2B5EF4-FFF2-40B4-BE49-F238E27FC236}">
                  <a16:creationId xmlns:a16="http://schemas.microsoft.com/office/drawing/2014/main" id="{A73A8DAB-83C6-9A97-3ECB-6B4B8BA6429E}"/>
                </a:ext>
              </a:extLst>
            </p:cNvPr>
            <p:cNvSpPr txBox="1"/>
            <p:nvPr/>
          </p:nvSpPr>
          <p:spPr>
            <a:xfrm>
              <a:off x="7343988" y="2651919"/>
              <a:ext cx="1584176" cy="165340"/>
            </a:xfrm>
            <a:prstGeom prst="rect">
              <a:avLst/>
            </a:prstGeom>
            <a:grpFill/>
            <a:ln>
              <a:noFill/>
            </a:ln>
          </p:spPr>
          <p:txBody>
            <a:bodyPr wrap="square" rtlCol="0">
              <a:spAutoFit/>
            </a:bodyPr>
            <a:lstStyle/>
            <a:p>
              <a:pPr defTabSz="1371600"/>
              <a:r>
                <a:rPr kumimoji="1" lang="en-US" altLang="zh-TW" b="1" dirty="0">
                  <a:solidFill>
                    <a:srgbClr val="3F3F3F"/>
                  </a:solidFill>
                  <a:latin typeface="Gotham" panose="020B0604020202020204" charset="0"/>
                  <a:cs typeface="Gotham" panose="020B0604020202020204" charset="0"/>
                </a:rPr>
                <a:t>Competitor C</a:t>
              </a:r>
              <a:endParaRPr lang="en-US" b="1" dirty="0">
                <a:solidFill>
                  <a:srgbClr val="3F3F3F"/>
                </a:solidFill>
                <a:latin typeface="Gotham" panose="020B0604020202020204" charset="0"/>
                <a:cs typeface="Gotham" panose="020B0604020202020204" charset="0"/>
              </a:endParaRPr>
            </a:p>
          </p:txBody>
        </p:sp>
      </p:grpSp>
      <p:grpSp>
        <p:nvGrpSpPr>
          <p:cNvPr id="18" name="Group 17">
            <a:extLst>
              <a:ext uri="{FF2B5EF4-FFF2-40B4-BE49-F238E27FC236}">
                <a16:creationId xmlns:a16="http://schemas.microsoft.com/office/drawing/2014/main" id="{4251A396-CBD8-D3E5-3665-B021E548FF57}"/>
              </a:ext>
            </a:extLst>
          </p:cNvPr>
          <p:cNvGrpSpPr/>
          <p:nvPr/>
        </p:nvGrpSpPr>
        <p:grpSpPr>
          <a:xfrm>
            <a:off x="12698945" y="2521278"/>
            <a:ext cx="1967865" cy="1125946"/>
            <a:chOff x="7248128" y="2492896"/>
            <a:chExt cx="1584176" cy="504055"/>
          </a:xfrm>
          <a:solidFill>
            <a:schemeClr val="accent2">
              <a:lumMod val="20000"/>
              <a:lumOff val="80000"/>
            </a:schemeClr>
          </a:solidFill>
        </p:grpSpPr>
        <p:sp>
          <p:nvSpPr>
            <p:cNvPr id="19" name="Oval 18">
              <a:extLst>
                <a:ext uri="{FF2B5EF4-FFF2-40B4-BE49-F238E27FC236}">
                  <a16:creationId xmlns:a16="http://schemas.microsoft.com/office/drawing/2014/main" id="{E854E253-4430-0A15-B317-33D3ADA73F53}"/>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Gotham" panose="020B0604020202020204" charset="0"/>
                <a:cs typeface="Gotham" panose="020B0604020202020204" charset="0"/>
              </a:endParaRPr>
            </a:p>
          </p:txBody>
        </p:sp>
        <p:sp>
          <p:nvSpPr>
            <p:cNvPr id="20" name="TextBox 19">
              <a:extLst>
                <a:ext uri="{FF2B5EF4-FFF2-40B4-BE49-F238E27FC236}">
                  <a16:creationId xmlns:a16="http://schemas.microsoft.com/office/drawing/2014/main" id="{3048A504-B597-6FD4-54E6-9C45A1F55F83}"/>
                </a:ext>
              </a:extLst>
            </p:cNvPr>
            <p:cNvSpPr txBox="1"/>
            <p:nvPr/>
          </p:nvSpPr>
          <p:spPr>
            <a:xfrm>
              <a:off x="7343988" y="2651919"/>
              <a:ext cx="1388002" cy="165340"/>
            </a:xfrm>
            <a:prstGeom prst="rect">
              <a:avLst/>
            </a:prstGeom>
            <a:grpFill/>
            <a:ln>
              <a:noFill/>
            </a:ln>
          </p:spPr>
          <p:txBody>
            <a:bodyPr wrap="square" rtlCol="0">
              <a:spAutoFit/>
            </a:bodyPr>
            <a:lstStyle/>
            <a:p>
              <a:pPr defTabSz="1371600"/>
              <a:r>
                <a:rPr kumimoji="1" lang="en-US" altLang="zh-TW" b="1" dirty="0">
                  <a:solidFill>
                    <a:srgbClr val="3F3F3F"/>
                  </a:solidFill>
                  <a:latin typeface="Gotham" panose="020B0604020202020204" charset="0"/>
                  <a:cs typeface="Gotham" panose="020B0604020202020204" charset="0"/>
                </a:rPr>
                <a:t>Competitor B</a:t>
              </a:r>
              <a:endParaRPr lang="en-US" b="1" dirty="0">
                <a:solidFill>
                  <a:srgbClr val="3F3F3F"/>
                </a:solidFill>
                <a:latin typeface="Gotham" panose="020B0604020202020204" charset="0"/>
                <a:cs typeface="Gotham" panose="020B0604020202020204" charset="0"/>
              </a:endParaRPr>
            </a:p>
          </p:txBody>
        </p:sp>
      </p:grpSp>
      <p:grpSp>
        <p:nvGrpSpPr>
          <p:cNvPr id="21" name="Group 20">
            <a:extLst>
              <a:ext uri="{FF2B5EF4-FFF2-40B4-BE49-F238E27FC236}">
                <a16:creationId xmlns:a16="http://schemas.microsoft.com/office/drawing/2014/main" id="{BC478B66-431F-24E4-625B-76347B1F245E}"/>
              </a:ext>
            </a:extLst>
          </p:cNvPr>
          <p:cNvGrpSpPr/>
          <p:nvPr/>
        </p:nvGrpSpPr>
        <p:grpSpPr>
          <a:xfrm>
            <a:off x="4123377" y="7041103"/>
            <a:ext cx="1967865" cy="1125946"/>
            <a:chOff x="7248128" y="2492896"/>
            <a:chExt cx="1584176" cy="504055"/>
          </a:xfrm>
          <a:solidFill>
            <a:srgbClr val="92D050"/>
          </a:solidFill>
        </p:grpSpPr>
        <p:sp>
          <p:nvSpPr>
            <p:cNvPr id="22" name="Oval 21">
              <a:extLst>
                <a:ext uri="{FF2B5EF4-FFF2-40B4-BE49-F238E27FC236}">
                  <a16:creationId xmlns:a16="http://schemas.microsoft.com/office/drawing/2014/main" id="{58480E43-9741-4D63-C728-EFCB015E3A9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Gotham" panose="020B0604020202020204" charset="0"/>
                <a:cs typeface="Gotham" panose="020B0604020202020204" charset="0"/>
              </a:endParaRPr>
            </a:p>
          </p:txBody>
        </p:sp>
        <p:sp>
          <p:nvSpPr>
            <p:cNvPr id="23" name="TextBox 22">
              <a:extLst>
                <a:ext uri="{FF2B5EF4-FFF2-40B4-BE49-F238E27FC236}">
                  <a16:creationId xmlns:a16="http://schemas.microsoft.com/office/drawing/2014/main" id="{5699D49C-2D76-235F-9DDB-01F7CE4E8703}"/>
                </a:ext>
              </a:extLst>
            </p:cNvPr>
            <p:cNvSpPr txBox="1"/>
            <p:nvPr/>
          </p:nvSpPr>
          <p:spPr>
            <a:xfrm>
              <a:off x="7343988" y="2651919"/>
              <a:ext cx="1488316" cy="165340"/>
            </a:xfrm>
            <a:prstGeom prst="rect">
              <a:avLst/>
            </a:prstGeom>
            <a:grpFill/>
            <a:ln>
              <a:noFill/>
            </a:ln>
          </p:spPr>
          <p:txBody>
            <a:bodyPr wrap="square" rtlCol="0">
              <a:spAutoFit/>
            </a:bodyPr>
            <a:lstStyle/>
            <a:p>
              <a:pPr defTabSz="1371600"/>
              <a:r>
                <a:rPr kumimoji="1" lang="en-US" altLang="zh-TW" b="1" dirty="0">
                  <a:solidFill>
                    <a:srgbClr val="3F3F3F"/>
                  </a:solidFill>
                  <a:latin typeface="Gotham" panose="020B0604020202020204" charset="0"/>
                  <a:cs typeface="Gotham" panose="020B0604020202020204" charset="0"/>
                </a:rPr>
                <a:t>Competitor A</a:t>
              </a:r>
              <a:endParaRPr lang="en-US" b="1" dirty="0">
                <a:solidFill>
                  <a:srgbClr val="3F3F3F"/>
                </a:solidFill>
                <a:latin typeface="Gotham" panose="020B0604020202020204" charset="0"/>
                <a:cs typeface="Gotham" panose="020B0604020202020204" charset="0"/>
              </a:endParaRPr>
            </a:p>
          </p:txBody>
        </p:sp>
      </p:grpSp>
      <p:sp>
        <p:nvSpPr>
          <p:cNvPr id="24" name="Rectangle 23">
            <a:extLst>
              <a:ext uri="{FF2B5EF4-FFF2-40B4-BE49-F238E27FC236}">
                <a16:creationId xmlns:a16="http://schemas.microsoft.com/office/drawing/2014/main" id="{542DA8AE-EFCB-B639-FA1A-A312E0A1AC39}"/>
              </a:ext>
            </a:extLst>
          </p:cNvPr>
          <p:cNvSpPr/>
          <p:nvPr/>
        </p:nvSpPr>
        <p:spPr>
          <a:xfrm>
            <a:off x="1120780" y="2172211"/>
            <a:ext cx="2106667" cy="507831"/>
          </a:xfrm>
          <a:prstGeom prst="rect">
            <a:avLst/>
          </a:prstGeom>
        </p:spPr>
        <p:txBody>
          <a:bodyPr wrap="none">
            <a:spAutoFit/>
          </a:bodyPr>
          <a:lstStyle/>
          <a:p>
            <a:pPr defTabSz="1371600"/>
            <a:r>
              <a:rPr kumimoji="1" lang="en-US" altLang="zh-TW" sz="2700" b="1" dirty="0">
                <a:solidFill>
                  <a:srgbClr val="3F3F3F"/>
                </a:solidFill>
                <a:latin typeface="Gotham" panose="020B0604020202020204" charset="0"/>
                <a:cs typeface="Gotham" panose="020B0604020202020204" charset="0"/>
              </a:rPr>
              <a:t>(Example) </a:t>
            </a:r>
            <a:endParaRPr lang="en-US" sz="2700" dirty="0">
              <a:solidFill>
                <a:srgbClr val="3F3F3F"/>
              </a:solidFill>
              <a:latin typeface="Gotham" panose="020B0604020202020204" charset="0"/>
              <a:cs typeface="Gotham" panose="020B0604020202020204" charset="0"/>
            </a:endParaRPr>
          </a:p>
        </p:txBody>
      </p:sp>
    </p:spTree>
    <p:extLst>
      <p:ext uri="{BB962C8B-B14F-4D97-AF65-F5344CB8AC3E}">
        <p14:creationId xmlns:p14="http://schemas.microsoft.com/office/powerpoint/2010/main" val="242112087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pPr algn="l"/>
            <a:r>
              <a:rPr lang="en-HK" dirty="0">
                <a:latin typeface="Gotham Bold" panose="020B0604020202020204" charset="0"/>
                <a:cs typeface="Gotham Bold" panose="020B0604020202020204" charset="0"/>
              </a:rPr>
              <a:t>Sales and marketing plan</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877913" y="2443393"/>
            <a:ext cx="15891531" cy="2422523"/>
          </a:xfrm>
        </p:spPr>
        <p:txBody>
          <a:bodyPr/>
          <a:lstStyle/>
          <a:p>
            <a:pPr marL="514350" lvl="1" indent="-514350" algn="l">
              <a:buFont typeface="Arial" panose="020B0604020202020204" pitchFamily="34" charset="0"/>
              <a:buChar char="•"/>
            </a:pPr>
            <a:r>
              <a:rPr lang="en-US" altLang="zh-TW" dirty="0">
                <a:solidFill>
                  <a:schemeClr val="tx1"/>
                </a:solidFill>
                <a:latin typeface="Gotham" panose="020B0604020202020204" charset="0"/>
                <a:cs typeface="Gotham" panose="020B0604020202020204" charset="0"/>
              </a:rPr>
              <a:t>Who are your target customers? (those who will pay) and target end-users? (those who will use the product)</a:t>
            </a:r>
          </a:p>
          <a:p>
            <a:pPr marL="514350" lvl="1" indent="-514350" algn="l">
              <a:buFont typeface="Arial" panose="020B0604020202020204" pitchFamily="34" charset="0"/>
              <a:buChar char="•"/>
            </a:pPr>
            <a:r>
              <a:rPr lang="en-US" altLang="zh-TW" dirty="0">
                <a:solidFill>
                  <a:schemeClr val="tx1"/>
                </a:solidFill>
                <a:latin typeface="Gotham" panose="020B0604020202020204" charset="0"/>
                <a:cs typeface="Gotham" panose="020B0604020202020204" charset="0"/>
              </a:rPr>
              <a:t>What is the potential market size?</a:t>
            </a:r>
          </a:p>
          <a:p>
            <a:pPr marL="514350" lvl="1" indent="-514350" algn="l">
              <a:buFont typeface="Arial" panose="020B0604020202020204" pitchFamily="34" charset="0"/>
              <a:buChar char="•"/>
            </a:pPr>
            <a:r>
              <a:rPr lang="en-HK" altLang="zh-TW" dirty="0">
                <a:solidFill>
                  <a:schemeClr val="tx1"/>
                </a:solidFill>
                <a:latin typeface="Gotham" panose="020B0604020202020204" charset="0"/>
                <a:cs typeface="Gotham" panose="020B0604020202020204" charset="0"/>
              </a:rPr>
              <a:t>What are the marketing channels?</a:t>
            </a:r>
            <a:endParaRPr lang="en-US" dirty="0">
              <a:solidFill>
                <a:schemeClr val="tx1"/>
              </a:solidFill>
              <a:latin typeface="Gotham" panose="020B0604020202020204" charset="0"/>
              <a:cs typeface="Gotham" panose="020B0604020202020204" charset="0"/>
            </a:endParaRPr>
          </a:p>
          <a:p>
            <a:pPr algn="l"/>
            <a:endParaRPr lang="en-HK" dirty="0">
              <a:latin typeface="Gotham" panose="020B0604020202020204" charset="0"/>
              <a:cs typeface="Gotham" panose="020B0604020202020204" charset="0"/>
            </a:endParaRPr>
          </a:p>
        </p:txBody>
      </p:sp>
    </p:spTree>
    <p:extLst>
      <p:ext uri="{BB962C8B-B14F-4D97-AF65-F5344CB8AC3E}">
        <p14:creationId xmlns:p14="http://schemas.microsoft.com/office/powerpoint/2010/main" val="389091428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3dce4c-c7b5-4945-b318-4b3a30fae40a" xsi:nil="true"/>
    <lcf76f155ced4ddcb4097134ff3c332f xmlns="a196e7c5-c5ef-4bfa-a02f-59af165bdd3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B17D8D30A4B64EBB075158EAFFF27C" ma:contentTypeVersion="15" ma:contentTypeDescription="Create a new document." ma:contentTypeScope="" ma:versionID="550f2f820e3738a049cb08640e1bf18f">
  <xsd:schema xmlns:xsd="http://www.w3.org/2001/XMLSchema" xmlns:xs="http://www.w3.org/2001/XMLSchema" xmlns:p="http://schemas.microsoft.com/office/2006/metadata/properties" xmlns:ns2="a196e7c5-c5ef-4bfa-a02f-59af165bdd32" xmlns:ns3="493dce4c-c7b5-4945-b318-4b3a30fae40a" targetNamespace="http://schemas.microsoft.com/office/2006/metadata/properties" ma:root="true" ma:fieldsID="1ba4421da1c4ec57d3c3c03887f8b50b" ns2:_="" ns3:_="">
    <xsd:import namespace="a196e7c5-c5ef-4bfa-a02f-59af165bdd32"/>
    <xsd:import namespace="493dce4c-c7b5-4945-b318-4b3a30fae40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96e7c5-c5ef-4bfa-a02f-59af165bd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eb92707-235b-49d4-9598-b5d873aa68b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3dce4c-c7b5-4945-b318-4b3a30fae40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05d56dc-11a5-44e2-88c2-f2769292648b}" ma:internalName="TaxCatchAll" ma:showField="CatchAllData" ma:web="493dce4c-c7b5-4945-b318-4b3a30fae40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7293D-2BA9-4E9A-B3C7-0BE203DA315F}">
  <ds:schemaRefs>
    <ds:schemaRef ds:uri="http://schemas.openxmlformats.org/package/2006/metadata/core-properties"/>
    <ds:schemaRef ds:uri="a196e7c5-c5ef-4bfa-a02f-59af165bdd32"/>
    <ds:schemaRef ds:uri="http://purl.org/dc/terms/"/>
    <ds:schemaRef ds:uri="http://purl.org/dc/dcmitype/"/>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493dce4c-c7b5-4945-b318-4b3a30fae40a"/>
    <ds:schemaRef ds:uri="http://purl.org/dc/elements/1.1/"/>
  </ds:schemaRefs>
</ds:datastoreItem>
</file>

<file path=customXml/itemProps2.xml><?xml version="1.0" encoding="utf-8"?>
<ds:datastoreItem xmlns:ds="http://schemas.openxmlformats.org/officeDocument/2006/customXml" ds:itemID="{536BD165-7714-437B-A30C-F67F794D7CE5}">
  <ds:schemaRefs>
    <ds:schemaRef ds:uri="http://schemas.microsoft.com/sharepoint/v3/contenttype/forms"/>
  </ds:schemaRefs>
</ds:datastoreItem>
</file>

<file path=customXml/itemProps3.xml><?xml version="1.0" encoding="utf-8"?>
<ds:datastoreItem xmlns:ds="http://schemas.openxmlformats.org/officeDocument/2006/customXml" ds:itemID="{7573F78A-6F87-4CD6-9A1D-09AE17B0D8DF}">
  <ds:schemaRefs>
    <ds:schemaRef ds:uri="493dce4c-c7b5-4945-b318-4b3a30fae40a"/>
    <ds:schemaRef ds:uri="a196e7c5-c5ef-4bfa-a02f-59af165bd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TotalTime>
  <Words>501</Words>
  <Application>Microsoft Office PowerPoint</Application>
  <PresentationFormat>自訂</PresentationFormat>
  <Paragraphs>107</Paragraphs>
  <Slides>13</Slides>
  <Notes>2</Notes>
  <HiddenSlides>0</HiddenSlides>
  <MMClips>0</MMClips>
  <ScaleCrop>false</ScaleCrop>
  <HeadingPairs>
    <vt:vector size="4" baseType="variant">
      <vt:variant>
        <vt:lpstr>佈景主題</vt:lpstr>
      </vt:variant>
      <vt:variant>
        <vt:i4>1</vt:i4>
      </vt:variant>
      <vt:variant>
        <vt:lpstr>投影片標題</vt:lpstr>
      </vt:variant>
      <vt:variant>
        <vt:i4>13</vt:i4>
      </vt:variant>
    </vt:vector>
  </HeadingPairs>
  <TitlesOfParts>
    <vt:vector size="14" baseType="lpstr">
      <vt:lpstr>Office Theme</vt:lpstr>
      <vt:lpstr>PowerPoint 簡報</vt:lpstr>
      <vt:lpstr>PowerPoint 簡報</vt:lpstr>
      <vt:lpstr>Project name</vt:lpstr>
      <vt:lpstr>Project summary</vt:lpstr>
      <vt:lpstr>Product features</vt:lpstr>
      <vt:lpstr>Research and development content</vt:lpstr>
      <vt:lpstr>Competitor analysis</vt:lpstr>
      <vt:lpstr>Perceptual mapping</vt:lpstr>
      <vt:lpstr>Sales and marketing plan</vt:lpstr>
      <vt:lpstr>Business model</vt:lpstr>
      <vt:lpstr>Project schedule</vt:lpstr>
      <vt:lpstr>team</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Ecopreneur Intro</dc:title>
  <dc:creator>Karen HW Law</dc:creator>
  <cp:lastModifiedBy>Kelly YK Woo</cp:lastModifiedBy>
  <cp:revision>5</cp:revision>
  <dcterms:created xsi:type="dcterms:W3CDTF">2006-08-16T00:00:00Z</dcterms:created>
  <dcterms:modified xsi:type="dcterms:W3CDTF">2025-02-25T06:48:39Z</dcterms:modified>
  <dc:identifier>DAF6B0SqynI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40898e-8284-402c-838e-1fd1e257f0ce_Enabled">
    <vt:lpwstr>true</vt:lpwstr>
  </property>
  <property fmtid="{D5CDD505-2E9C-101B-9397-08002B2CF9AE}" pid="3" name="MSIP_Label_cb40898e-8284-402c-838e-1fd1e257f0ce_SetDate">
    <vt:lpwstr>2024-04-12T04:36:38Z</vt:lpwstr>
  </property>
  <property fmtid="{D5CDD505-2E9C-101B-9397-08002B2CF9AE}" pid="4" name="MSIP_Label_cb40898e-8284-402c-838e-1fd1e257f0ce_Method">
    <vt:lpwstr>Standard</vt:lpwstr>
  </property>
  <property fmtid="{D5CDD505-2E9C-101B-9397-08002B2CF9AE}" pid="5" name="MSIP_Label_cb40898e-8284-402c-838e-1fd1e257f0ce_Name">
    <vt:lpwstr>Restricted (No Protection)</vt:lpwstr>
  </property>
  <property fmtid="{D5CDD505-2E9C-101B-9397-08002B2CF9AE}" pid="6" name="MSIP_Label_cb40898e-8284-402c-838e-1fd1e257f0ce_SiteId">
    <vt:lpwstr>b3e19ac2-e192-44c8-90bd-41acbfb3dcdb</vt:lpwstr>
  </property>
  <property fmtid="{D5CDD505-2E9C-101B-9397-08002B2CF9AE}" pid="7" name="MSIP_Label_cb40898e-8284-402c-838e-1fd1e257f0ce_ActionId">
    <vt:lpwstr>2b02ac5e-7e57-443c-b50a-df190f9576f5</vt:lpwstr>
  </property>
  <property fmtid="{D5CDD505-2E9C-101B-9397-08002B2CF9AE}" pid="8" name="MSIP_Label_cb40898e-8284-402c-838e-1fd1e257f0ce_ContentBits">
    <vt:lpwstr>0</vt:lpwstr>
  </property>
  <property fmtid="{D5CDD505-2E9C-101B-9397-08002B2CF9AE}" pid="9" name="ContentTypeId">
    <vt:lpwstr>0x010100B3B17D8D30A4B64EBB075158EAFFF27C</vt:lpwstr>
  </property>
  <property fmtid="{D5CDD505-2E9C-101B-9397-08002B2CF9AE}" pid="10" name="MediaServiceImageTags">
    <vt:lpwstr/>
  </property>
</Properties>
</file>